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35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19" r:id="rId14"/>
    <p:sldId id="320" r:id="rId15"/>
    <p:sldId id="321" r:id="rId16"/>
    <p:sldId id="322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EFF"/>
    <a:srgbClr val="0000FF"/>
    <a:srgbClr val="CC00CC"/>
    <a:srgbClr val="006600"/>
    <a:srgbClr val="FFFED6"/>
    <a:srgbClr val="FFEAE1"/>
    <a:srgbClr val="8E051F"/>
    <a:srgbClr val="B80028"/>
    <a:srgbClr val="00AD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1554" autoAdjust="0"/>
  </p:normalViewPr>
  <p:slideViewPr>
    <p:cSldViewPr snapToGrid="0">
      <p:cViewPr varScale="1">
        <p:scale>
          <a:sx n="63" d="100"/>
          <a:sy n="63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44.png"/><Relationship Id="rId3" Type="http://schemas.openxmlformats.org/officeDocument/2006/relationships/image" Target="../media/image241.png"/><Relationship Id="rId21" Type="http://schemas.openxmlformats.org/officeDocument/2006/relationships/image" Target="../media/image247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emf"/><Relationship Id="rId17" Type="http://schemas.openxmlformats.org/officeDocument/2006/relationships/image" Target="../media/image24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wmf"/><Relationship Id="rId20" Type="http://schemas.openxmlformats.org/officeDocument/2006/relationships/image" Target="../media/image24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.wmf"/><Relationship Id="rId19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8.tiff"/><Relationship Id="rId7" Type="http://schemas.openxmlformats.org/officeDocument/2006/relationships/image" Target="../media/image35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353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13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5.png"/><Relationship Id="rId21" Type="http://schemas.openxmlformats.org/officeDocument/2006/relationships/image" Target="../media/image385.png"/><Relationship Id="rId7" Type="http://schemas.openxmlformats.org/officeDocument/2006/relationships/image" Target="../media/image369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image" Target="../media/image364.png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11" Type="http://schemas.openxmlformats.org/officeDocument/2006/relationships/image" Target="../media/image374.png"/><Relationship Id="rId5" Type="http://schemas.openxmlformats.org/officeDocument/2006/relationships/image" Target="../media/image367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6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4.e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emf"/><Relationship Id="rId20" Type="http://schemas.openxmlformats.org/officeDocument/2006/relationships/image" Target="../media/image1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21.bin"/><Relationship Id="rId4" Type="http://schemas.openxmlformats.org/officeDocument/2006/relationships/image" Target="../media/image10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31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210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31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image" Target="../media/image29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16.png"/><Relationship Id="rId12" Type="http://schemas.openxmlformats.org/officeDocument/2006/relationships/image" Target="../media/image83.png"/><Relationship Id="rId17" Type="http://schemas.openxmlformats.org/officeDocument/2006/relationships/image" Target="../media/image230.png"/><Relationship Id="rId25" Type="http://schemas.openxmlformats.org/officeDocument/2006/relationships/image" Target="../media/image2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91.png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23" Type="http://schemas.openxmlformats.org/officeDocument/2006/relationships/image" Target="../media/image94.png"/><Relationship Id="rId28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80.png"/><Relationship Id="rId14" Type="http://schemas.openxmlformats.org/officeDocument/2006/relationships/image" Target="../media/image21.png"/><Relationship Id="rId22" Type="http://schemas.openxmlformats.org/officeDocument/2006/relationships/image" Target="../media/image93.png"/><Relationship Id="rId27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55" Type="http://schemas.openxmlformats.org/officeDocument/2006/relationships/image" Target="../media/image148.png"/><Relationship Id="rId7" Type="http://schemas.openxmlformats.org/officeDocument/2006/relationships/image" Target="../media/image100.png"/><Relationship Id="rId2" Type="http://schemas.openxmlformats.org/officeDocument/2006/relationships/image" Target="../media/image34.png"/><Relationship Id="rId16" Type="http://schemas.openxmlformats.org/officeDocument/2006/relationships/image" Target="../media/image109.png"/><Relationship Id="rId29" Type="http://schemas.openxmlformats.org/officeDocument/2006/relationships/image" Target="../media/image122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3" Type="http://schemas.openxmlformats.org/officeDocument/2006/relationships/image" Target="../media/image146.png"/><Relationship Id="rId5" Type="http://schemas.openxmlformats.org/officeDocument/2006/relationships/image" Target="../media/image98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56" Type="http://schemas.openxmlformats.org/officeDocument/2006/relationships/image" Target="../media/image149.png"/><Relationship Id="rId8" Type="http://schemas.openxmlformats.org/officeDocument/2006/relationships/image" Target="../media/image101.png"/><Relationship Id="rId51" Type="http://schemas.openxmlformats.org/officeDocument/2006/relationships/image" Target="../media/image144.png"/><Relationship Id="rId3" Type="http://schemas.openxmlformats.org/officeDocument/2006/relationships/image" Target="../media/image96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20" Type="http://schemas.openxmlformats.org/officeDocument/2006/relationships/image" Target="../media/image113.png"/><Relationship Id="rId41" Type="http://schemas.openxmlformats.org/officeDocument/2006/relationships/image" Target="../media/image134.png"/><Relationship Id="rId5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57" Type="http://schemas.openxmlformats.org/officeDocument/2006/relationships/image" Target="../media/image150.png"/><Relationship Id="rId10" Type="http://schemas.openxmlformats.org/officeDocument/2006/relationships/image" Target="../media/image103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52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2141.png"/><Relationship Id="rId4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5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4.png"/><Relationship Id="rId2" Type="http://schemas.openxmlformats.org/officeDocument/2006/relationships/image" Target="../media/image263.png"/><Relationship Id="rId16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3.png"/><Relationship Id="rId5" Type="http://schemas.openxmlformats.org/officeDocument/2006/relationships/image" Target="../media/image266.png"/><Relationship Id="rId15" Type="http://schemas.openxmlformats.org/officeDocument/2006/relationships/image" Target="../media/image21.png"/><Relationship Id="rId10" Type="http://schemas.openxmlformats.org/officeDocument/2006/relationships/image" Target="../media/image272.png"/><Relationship Id="rId4" Type="http://schemas.openxmlformats.org/officeDocument/2006/relationships/image" Target="../media/image265.png"/><Relationship Id="rId9" Type="http://schemas.openxmlformats.org/officeDocument/2006/relationships/image" Target="../media/image271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3" Type="http://schemas.openxmlformats.org/officeDocument/2006/relationships/image" Target="../media/image281.png"/><Relationship Id="rId21" Type="http://schemas.openxmlformats.org/officeDocument/2006/relationships/image" Target="../media/image299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" Type="http://schemas.openxmlformats.org/officeDocument/2006/relationships/image" Target="../media/image279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26" Type="http://schemas.openxmlformats.org/officeDocument/2006/relationships/image" Target="../media/image324.png"/><Relationship Id="rId3" Type="http://schemas.openxmlformats.org/officeDocument/2006/relationships/image" Target="../media/image301.png"/><Relationship Id="rId21" Type="http://schemas.openxmlformats.org/officeDocument/2006/relationships/image" Target="../media/image319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5" Type="http://schemas.openxmlformats.org/officeDocument/2006/relationships/image" Target="../media/image323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24" Type="http://schemas.openxmlformats.org/officeDocument/2006/relationships/image" Target="../media/image322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23" Type="http://schemas.openxmlformats.org/officeDocument/2006/relationships/image" Target="../media/image321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image" Target="../media/image326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342.png"/><Relationship Id="rId2" Type="http://schemas.openxmlformats.org/officeDocument/2006/relationships/image" Target="../media/image325.png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335.png"/><Relationship Id="rId5" Type="http://schemas.openxmlformats.org/officeDocument/2006/relationships/image" Target="../media/image328.png"/><Relationship Id="rId15" Type="http://schemas.openxmlformats.org/officeDocument/2006/relationships/image" Target="../media/image339.png"/><Relationship Id="rId10" Type="http://schemas.openxmlformats.org/officeDocument/2006/relationships/image" Target="../media/image334.png"/><Relationship Id="rId4" Type="http://schemas.openxmlformats.org/officeDocument/2006/relationships/image" Target="../media/image327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37.png"/><Relationship Id="rId3" Type="http://schemas.openxmlformats.org/officeDocument/2006/relationships/oleObject" Target="../embeddings/oleObject7.bin"/><Relationship Id="rId21" Type="http://schemas.openxmlformats.org/officeDocument/2006/relationships/image" Target="../media/image7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5.wmf"/><Relationship Id="rId17" Type="http://schemas.openxmlformats.org/officeDocument/2006/relationships/image" Target="../media/image23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image" Target="../media/image2310.png"/><Relationship Id="rId23" Type="http://schemas.openxmlformats.org/officeDocument/2006/relationships/image" Target="../media/image344.png"/><Relationship Id="rId10" Type="http://schemas.openxmlformats.org/officeDocument/2006/relationships/image" Target="../media/image4.emf"/><Relationship Id="rId19" Type="http://schemas.openxmlformats.org/officeDocument/2006/relationships/image" Target="../media/image238.png"/><Relationship Id="rId4" Type="http://schemas.openxmlformats.org/officeDocument/2006/relationships/image" Target="../media/image1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6.wmf"/><Relationship Id="rId22" Type="http://schemas.openxmlformats.org/officeDocument/2006/relationships/image" Target="../media/image3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第六节 氢原子问题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8" y="949013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氢原子的定态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843243" y="463784"/>
                <a:ext cx="5092484" cy="9721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43" y="463784"/>
                <a:ext cx="5092484" cy="9721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149051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氢原子核外电子在核电荷的势场中运动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97124" y="2061221"/>
                <a:ext cx="2542234" cy="9377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24" y="2061221"/>
                <a:ext cx="2542234" cy="9377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577005" y="226848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中心力场问题</a:t>
            </a:r>
          </a:p>
        </p:txBody>
      </p:sp>
      <p:grpSp>
        <p:nvGrpSpPr>
          <p:cNvPr id="10" name="Group 17"/>
          <p:cNvGrpSpPr>
            <a:grpSpLocks/>
          </p:cNvGrpSpPr>
          <p:nvPr/>
        </p:nvGrpSpPr>
        <p:grpSpPr bwMode="auto">
          <a:xfrm>
            <a:off x="6916107" y="1991479"/>
            <a:ext cx="3610963" cy="3253333"/>
            <a:chOff x="3600" y="1383"/>
            <a:chExt cx="1916" cy="1833"/>
          </a:xfrm>
        </p:grpSpPr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4176" y="1383"/>
              <a:ext cx="0" cy="1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4176" y="2644"/>
              <a:ext cx="11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H="1">
              <a:off x="3792" y="2644"/>
              <a:ext cx="38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4176" y="1780"/>
              <a:ext cx="384" cy="864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4560" y="1828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544" y="2644"/>
              <a:ext cx="208" cy="277"/>
            </a:xfrm>
            <a:custGeom>
              <a:avLst/>
              <a:gdLst>
                <a:gd name="T0" fmla="*/ 208 w 208"/>
                <a:gd name="T1" fmla="*/ 0 h 277"/>
                <a:gd name="T2" fmla="*/ 0 w 208"/>
                <a:gd name="T3" fmla="*/ 277 h 27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8" h="277">
                  <a:moveTo>
                    <a:pt x="208" y="0"/>
                  </a:moveTo>
                  <a:lnTo>
                    <a:pt x="0" y="277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4032" y="28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4176" y="1575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" name="Object 26"/>
            <p:cNvGraphicFramePr>
              <a:graphicFrameLocks noChangeAspect="1"/>
            </p:cNvGraphicFramePr>
            <p:nvPr/>
          </p:nvGraphicFramePr>
          <p:xfrm>
            <a:off x="4161" y="2214"/>
            <a:ext cx="16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8" name="公式" r:id="rId5" imgW="126725" imgH="177415" progId="Equation.3">
                    <p:embed/>
                  </p:oleObj>
                </mc:Choice>
                <mc:Fallback>
                  <p:oleObj name="公式" r:id="rId5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1" y="2214"/>
                          <a:ext cx="168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4185" y="2657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" name="Object 28"/>
            <p:cNvGraphicFramePr>
              <a:graphicFrameLocks noChangeAspect="1"/>
            </p:cNvGraphicFramePr>
            <p:nvPr/>
          </p:nvGraphicFramePr>
          <p:xfrm>
            <a:off x="4085" y="2675"/>
            <a:ext cx="187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9" name="公式" r:id="rId7" imgW="139579" imgH="164957" progId="Equation.3">
                    <p:embed/>
                  </p:oleObj>
                </mc:Choice>
                <mc:Fallback>
                  <p:oleObj name="公式" r:id="rId7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2675"/>
                          <a:ext cx="187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9"/>
            <p:cNvGraphicFramePr>
              <a:graphicFrameLocks noChangeAspect="1"/>
            </p:cNvGraphicFramePr>
            <p:nvPr/>
          </p:nvGraphicFramePr>
          <p:xfrm>
            <a:off x="4225" y="1392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0" name="公式" r:id="rId9" imgW="126725" imgH="126725" progId="Equation.3">
                    <p:embed/>
                  </p:oleObj>
                </mc:Choice>
                <mc:Fallback>
                  <p:oleObj name="公式" r:id="rId9" imgW="126725" imgH="1267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5" y="1392"/>
                          <a:ext cx="23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30"/>
            <p:cNvGraphicFramePr>
              <a:graphicFrameLocks noChangeAspect="1"/>
            </p:cNvGraphicFramePr>
            <p:nvPr/>
          </p:nvGraphicFramePr>
          <p:xfrm>
            <a:off x="4368" y="2077"/>
            <a:ext cx="23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1" name="公式" r:id="rId11" imgW="95256" imgH="123799" progId="Equation.3">
                    <p:embed/>
                  </p:oleObj>
                </mc:Choice>
                <mc:Fallback>
                  <p:oleObj name="公式" r:id="rId11" imgW="95256" imgH="1237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077"/>
                          <a:ext cx="23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1"/>
            <p:cNvGraphicFramePr>
              <a:graphicFrameLocks noChangeAspect="1"/>
            </p:cNvGraphicFramePr>
            <p:nvPr/>
          </p:nvGraphicFramePr>
          <p:xfrm>
            <a:off x="5232" y="2400"/>
            <a:ext cx="28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2" name="公式" r:id="rId13" imgW="139579" imgH="164957" progId="Equation.3">
                    <p:embed/>
                  </p:oleObj>
                </mc:Choice>
                <mc:Fallback>
                  <p:oleObj name="公式" r:id="rId13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2400"/>
                          <a:ext cx="28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2"/>
            <p:cNvGraphicFramePr>
              <a:graphicFrameLocks noChangeAspect="1"/>
            </p:cNvGraphicFramePr>
            <p:nvPr/>
          </p:nvGraphicFramePr>
          <p:xfrm>
            <a:off x="3600" y="2928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3" name="公式" r:id="rId15" imgW="126835" imgH="139518" progId="Equation.3">
                    <p:embed/>
                  </p:oleObj>
                </mc:Choice>
                <mc:Fallback>
                  <p:oleObj name="公式" r:id="rId15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928"/>
                          <a:ext cx="25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075207" y="2115779"/>
                <a:ext cx="268509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207" y="2115779"/>
                <a:ext cx="2685094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115344" y="2546666"/>
                <a:ext cx="256140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344" y="2546666"/>
                <a:ext cx="2561407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143479" y="2996064"/>
                <a:ext cx="175920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479" y="2996064"/>
                <a:ext cx="1759200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"/>
          <p:cNvSpPr>
            <a:spLocks/>
          </p:cNvSpPr>
          <p:nvPr/>
        </p:nvSpPr>
        <p:spPr bwMode="auto">
          <a:xfrm>
            <a:off x="8917190" y="2247716"/>
            <a:ext cx="180924" cy="108752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7833" y="30054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氢原子的定态薛定谔方程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25070" y="3592227"/>
                <a:ext cx="5720669" cy="9768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70" y="3592227"/>
                <a:ext cx="5720669" cy="97680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67833" y="459473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将方程改用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球坐标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表示：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0" y="5184415"/>
                <a:ext cx="12261242" cy="9768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l-GR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𝜕𝜃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𝜕𝜓</m:t>
                              </m:r>
                            </m:num>
                            <m:den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𝜕𝜃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num>
                        <m:den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4415"/>
                <a:ext cx="12261242" cy="97680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467833" y="614840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方程形式虽然十分复杂，但是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可以分离变量。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53" y="3577581"/>
            <a:ext cx="4255341" cy="2937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48" y="452361"/>
            <a:ext cx="4131647" cy="3125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213" y="3577581"/>
            <a:ext cx="4320046" cy="29378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526" y="7608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径向波函数：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43908" y="1578291"/>
                <a:ext cx="131106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908" y="1578291"/>
                <a:ext cx="1311065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888014" y="983938"/>
                <a:ext cx="10138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14" y="983938"/>
                <a:ext cx="101386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758405" y="4118688"/>
                <a:ext cx="10138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05" y="4118688"/>
                <a:ext cx="101386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270596" y="4118687"/>
                <a:ext cx="10138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596" y="4118687"/>
                <a:ext cx="101386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0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例：氢原子态电子波函数的径向部分为：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07809" y="839970"/>
                <a:ext cx="4833439" cy="93551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</m:d>
                      <m:r>
                        <a:rPr kumimoji="1" lang="en-US" altLang="zh-CN" sz="28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mr-IN" altLang="zh-CN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𝟑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/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𝟑</m:t>
                              </m:r>
                            </m:e>
                          </m:rad>
                          <m:sSub>
                            <m:sSubPr>
                              <m:ctrlP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kumimoji="1" lang="mr-IN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zh-CN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kumimoji="1" lang="en-US" altLang="zh-CN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kumimoji="1" lang="en-US" altLang="zh-CN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1" lang="en-US" altLang="zh-CN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𝟎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1" lang="zh-CN" alt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09" y="839970"/>
                <a:ext cx="4833439" cy="9355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360207" y="1046116"/>
                <a:ext cx="3452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为玻尔半径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207" y="1046116"/>
                <a:ext cx="345203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527" t="-15294" r="-2116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188" y="1775483"/>
                <a:ext cx="84625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计算在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is-I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𝒓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𝒅𝒓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的球壳内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𝒑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电子出现的几率密度。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775483"/>
                <a:ext cx="846257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513" t="-13953" r="-144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68187" y="22987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67946" y="2448577"/>
                <a:ext cx="5423472" cy="9791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is-I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s-I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46" y="2448577"/>
                <a:ext cx="5423472" cy="97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919592" y="344255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计算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几率密度最大的位置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37738" y="4036118"/>
                <a:ext cx="2049086" cy="8472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𝑑𝑟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38" y="4036118"/>
                <a:ext cx="2049086" cy="847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0"/>
          <p:cNvSpPr/>
          <p:nvPr/>
        </p:nvSpPr>
        <p:spPr>
          <a:xfrm>
            <a:off x="3192971" y="4389388"/>
            <a:ext cx="661181" cy="281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084207" y="4286351"/>
                <a:ext cx="131074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07" y="4286351"/>
                <a:ext cx="131074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120847" y="4086295"/>
                <a:ext cx="586699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847" y="4086295"/>
                <a:ext cx="586699" cy="8309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834758" y="3965778"/>
                <a:ext cx="3145156" cy="12295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=4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58" y="3965778"/>
                <a:ext cx="3145156" cy="12295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344893" y="5306948"/>
                <a:ext cx="82762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时几率密度最大，恰好对应第二玻尔半径。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93" y="5306948"/>
                <a:ext cx="8276240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5294" r="-147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21110" y="5153078"/>
                <a:ext cx="586699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0" y="5153078"/>
                <a:ext cx="586699" cy="83099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44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10016214" y="4847846"/>
            <a:ext cx="1094400" cy="633600"/>
          </a:xfrm>
          <a:prstGeom prst="ellipse">
            <a:avLst/>
          </a:prstGeom>
          <a:pattFill prst="pct40">
            <a:fgClr>
              <a:srgbClr val="CC00CC"/>
            </a:fgClr>
            <a:bgClr>
              <a:schemeClr val="bg1"/>
            </a:bgClr>
          </a:patt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700596" y="2558582"/>
            <a:ext cx="633771" cy="1095966"/>
          </a:xfrm>
          <a:prstGeom prst="ellipse">
            <a:avLst/>
          </a:prstGeom>
          <a:pattFill prst="pct40">
            <a:fgClr>
              <a:srgbClr val="CC00CC"/>
            </a:fgClr>
            <a:bgClr>
              <a:schemeClr val="bg1"/>
            </a:bgClr>
          </a:patt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869768" y="4662409"/>
            <a:ext cx="1584000" cy="1584000"/>
          </a:xfrm>
          <a:prstGeom prst="ellipse">
            <a:avLst/>
          </a:prstGeom>
          <a:pattFill prst="pct40">
            <a:fgClr>
              <a:srgbClr val="CC00CC"/>
            </a:fgClr>
            <a:bgClr>
              <a:schemeClr val="bg1"/>
            </a:bgClr>
          </a:patt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8188" y="3026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电子的角向几率分布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08520" y="348847"/>
                <a:ext cx="579492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520" y="348847"/>
                <a:ext cx="579492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7" y="887457"/>
                <a:ext cx="7557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电子在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mr-IN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𝝋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方向立体角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𝜴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内出现的几率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887457"/>
                <a:ext cx="7557133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098" t="-16667" r="-129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68954" y="1536428"/>
                <a:ext cx="714868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𝛺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𝛺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54" y="1536428"/>
                <a:ext cx="714868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68954" y="2231566"/>
                <a:ext cx="235404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</m:t>
                      </m:r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54" y="2231566"/>
                <a:ext cx="235404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229510" y="2724009"/>
                <a:ext cx="20329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态的电子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10" y="2724009"/>
                <a:ext cx="2032929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6667" r="-720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16615" y="3252512"/>
                <a:ext cx="3245632" cy="925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" y="3252512"/>
                <a:ext cx="3245632" cy="9251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/>
          <p:nvPr/>
        </p:nvCxnSpPr>
        <p:spPr>
          <a:xfrm flipV="1">
            <a:off x="1492177" y="5443934"/>
            <a:ext cx="2456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 flipV="1">
            <a:off x="2643492" y="4272708"/>
            <a:ext cx="0" cy="21439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720289" y="4208669"/>
                <a:ext cx="24365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400" b="1" i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89" y="4208669"/>
                <a:ext cx="24365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500" r="-15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682719" y="5454409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i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719" y="5454409"/>
                <a:ext cx="26930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25000" b="-25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68954" y="4510419"/>
                <a:ext cx="98501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i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54" y="4510419"/>
                <a:ext cx="985013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324864" y="5953024"/>
                <a:ext cx="113454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i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864" y="5953024"/>
                <a:ext cx="1134541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标注 19"/>
          <p:cNvSpPr/>
          <p:nvPr/>
        </p:nvSpPr>
        <p:spPr>
          <a:xfrm>
            <a:off x="701114" y="5965061"/>
            <a:ext cx="1352854" cy="574385"/>
          </a:xfrm>
          <a:prstGeom prst="wedgeRoundRectCallout">
            <a:avLst>
              <a:gd name="adj1" fmla="val 65700"/>
              <a:gd name="adj2" fmla="val -8934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C00000"/>
                </a:solidFill>
              </a:rPr>
              <a:t>电子云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600938" y="2231565"/>
                <a:ext cx="235404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</m:t>
                      </m:r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938" y="2231565"/>
                <a:ext cx="2354042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657210" y="2724008"/>
                <a:ext cx="20810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𝒑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态的电子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10" y="2724008"/>
                <a:ext cx="2081019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6667" r="-703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22851" y="3283479"/>
                <a:ext cx="4222759" cy="925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51" y="3283479"/>
                <a:ext cx="4222759" cy="9251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/>
          <p:cNvSpPr/>
          <p:nvPr/>
        </p:nvSpPr>
        <p:spPr>
          <a:xfrm>
            <a:off x="9689424" y="1448974"/>
            <a:ext cx="633771" cy="1095966"/>
          </a:xfrm>
          <a:prstGeom prst="ellipse">
            <a:avLst/>
          </a:prstGeom>
          <a:pattFill prst="pct40">
            <a:fgClr>
              <a:srgbClr val="CC00CC"/>
            </a:fgClr>
            <a:bgClr>
              <a:schemeClr val="bg1"/>
            </a:bgClr>
          </a:patt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8849408" y="2544940"/>
            <a:ext cx="2456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 flipV="1">
            <a:off x="10006310" y="1135631"/>
            <a:ext cx="0" cy="2642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688822" y="1062004"/>
                <a:ext cx="24365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400" b="1" i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822" y="1062004"/>
                <a:ext cx="24365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500" r="-15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1055421" y="2544940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i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421" y="2544940"/>
                <a:ext cx="26930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5000" r="-25000" b="-229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连接符 34"/>
          <p:cNvCxnSpPr/>
          <p:nvPr/>
        </p:nvCxnSpPr>
        <p:spPr>
          <a:xfrm flipV="1">
            <a:off x="10006310" y="1434906"/>
            <a:ext cx="600727" cy="1095966"/>
          </a:xfrm>
          <a:prstGeom prst="line">
            <a:avLst/>
          </a:prstGeom>
          <a:ln w="38100">
            <a:solidFill>
              <a:srgbClr val="00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035088" y="1729879"/>
                <a:ext cx="27732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088" y="1729879"/>
                <a:ext cx="277320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3913" r="-21739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/>
          <p:cNvCxnSpPr/>
          <p:nvPr/>
        </p:nvCxnSpPr>
        <p:spPr>
          <a:xfrm>
            <a:off x="10755578" y="2540453"/>
            <a:ext cx="792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600938" y="4637031"/>
                <a:ext cx="266021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</m:t>
                      </m:r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=±1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938" y="4637031"/>
                <a:ext cx="2660215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722851" y="5180551"/>
                <a:ext cx="4153638" cy="925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51" y="5180551"/>
                <a:ext cx="4153638" cy="92519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/>
          <p:cNvSpPr/>
          <p:nvPr/>
        </p:nvSpPr>
        <p:spPr>
          <a:xfrm>
            <a:off x="8909522" y="4846336"/>
            <a:ext cx="1094400" cy="633600"/>
          </a:xfrm>
          <a:prstGeom prst="ellipse">
            <a:avLst/>
          </a:prstGeom>
          <a:pattFill prst="pct40">
            <a:fgClr>
              <a:srgbClr val="CC00CC"/>
            </a:fgClr>
            <a:bgClr>
              <a:schemeClr val="bg1"/>
            </a:bgClr>
          </a:patt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箭头连接符 44"/>
          <p:cNvCxnSpPr/>
          <p:nvPr/>
        </p:nvCxnSpPr>
        <p:spPr>
          <a:xfrm flipV="1">
            <a:off x="8564060" y="5178714"/>
            <a:ext cx="29519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10003922" y="4061454"/>
            <a:ext cx="1" cy="2072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686435" y="3987826"/>
                <a:ext cx="24365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400" b="1" i="1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35" y="3987826"/>
                <a:ext cx="24365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000" r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1316915" y="5243610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i="1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915" y="5243610"/>
                <a:ext cx="269304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4444" r="-22222" b="-229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线连接符 48"/>
          <p:cNvCxnSpPr/>
          <p:nvPr/>
        </p:nvCxnSpPr>
        <p:spPr>
          <a:xfrm flipV="1">
            <a:off x="10003923" y="4079370"/>
            <a:ext cx="600727" cy="1095966"/>
          </a:xfrm>
          <a:prstGeom prst="line">
            <a:avLst/>
          </a:prstGeom>
          <a:ln w="38100">
            <a:solidFill>
              <a:srgbClr val="00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10032701" y="4374343"/>
                <a:ext cx="27732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01" y="4374343"/>
                <a:ext cx="277320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24444" r="-24444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线箭头连接符 55"/>
          <p:cNvCxnSpPr/>
          <p:nvPr/>
        </p:nvCxnSpPr>
        <p:spPr>
          <a:xfrm>
            <a:off x="10003922" y="6088468"/>
            <a:ext cx="0" cy="5039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10429669" y="3363241"/>
                <a:ext cx="113454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i="1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669" y="3363241"/>
                <a:ext cx="1134541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0129394" y="6201234"/>
                <a:ext cx="139903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=±ℏ</m:t>
                      </m:r>
                    </m:oMath>
                  </m:oMathPara>
                </a14:m>
                <a:endParaRPr kumimoji="1" lang="zh-CN" altLang="en-US" sz="2800" b="1" i="1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394" y="6201234"/>
                <a:ext cx="1399037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线箭头连接符 61"/>
          <p:cNvCxnSpPr/>
          <p:nvPr/>
        </p:nvCxnSpPr>
        <p:spPr>
          <a:xfrm flipV="1">
            <a:off x="10002442" y="5453037"/>
            <a:ext cx="0" cy="5047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 animBg="1"/>
      <p:bldP spid="15" grpId="0" animBg="1"/>
      <p:bldP spid="4" grpId="0"/>
      <p:bldP spid="5" grpId="0"/>
      <p:bldP spid="6" grpId="0"/>
      <p:bldP spid="7" grpId="0"/>
      <p:bldP spid="8" grpId="0"/>
      <p:bldP spid="16" grpId="0"/>
      <p:bldP spid="17" grpId="0"/>
      <p:bldP spid="18" grpId="0"/>
      <p:bldP spid="19" grpId="0"/>
      <p:bldP spid="20" grpId="0" animBg="1"/>
      <p:bldP spid="22" grpId="0"/>
      <p:bldP spid="23" grpId="0"/>
      <p:bldP spid="24" grpId="0" animBg="1"/>
      <p:bldP spid="27" grpId="0"/>
      <p:bldP spid="28" grpId="0"/>
      <p:bldP spid="36" grpId="0"/>
      <p:bldP spid="41" grpId="0"/>
      <p:bldP spid="42" grpId="0"/>
      <p:bldP spid="44" grpId="0" animBg="1"/>
      <p:bldP spid="47" grpId="0"/>
      <p:bldP spid="48" grpId="0"/>
      <p:bldP spid="50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第七节 电子自旋</a:t>
            </a:r>
          </a:p>
        </p:txBody>
      </p:sp>
      <p:sp>
        <p:nvSpPr>
          <p:cNvPr id="3" name="Text Box 32"/>
          <p:cNvSpPr txBox="1">
            <a:spLocks noChangeArrowheads="1"/>
          </p:cNvSpPr>
          <p:nvPr/>
        </p:nvSpPr>
        <p:spPr bwMode="auto">
          <a:xfrm>
            <a:off x="6823344" y="1880989"/>
            <a:ext cx="28797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原子的磁矩</a:t>
            </a:r>
            <a:endParaRPr lang="zh-CN" altLang="en-US" sz="2800">
              <a:solidFill>
                <a:srgbClr val="3333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Oval 33"/>
          <p:cNvSpPr>
            <a:spLocks noChangeArrowheads="1"/>
          </p:cNvSpPr>
          <p:nvPr/>
        </p:nvSpPr>
        <p:spPr bwMode="auto">
          <a:xfrm rot="1808768">
            <a:off x="5770831" y="4043935"/>
            <a:ext cx="1752600" cy="423863"/>
          </a:xfrm>
          <a:prstGeom prst="ellipse">
            <a:avLst/>
          </a:prstGeom>
          <a:solidFill>
            <a:srgbClr val="C8FFD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Oval 34"/>
          <p:cNvSpPr>
            <a:spLocks noChangeArrowheads="1"/>
          </p:cNvSpPr>
          <p:nvPr/>
        </p:nvSpPr>
        <p:spPr bwMode="auto">
          <a:xfrm>
            <a:off x="6594744" y="4156648"/>
            <a:ext cx="228600" cy="2286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Oval 35"/>
          <p:cNvSpPr>
            <a:spLocks noChangeArrowheads="1"/>
          </p:cNvSpPr>
          <p:nvPr/>
        </p:nvSpPr>
        <p:spPr bwMode="auto">
          <a:xfrm>
            <a:off x="7391669" y="4610673"/>
            <a:ext cx="152400" cy="1524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Line 36"/>
          <p:cNvSpPr>
            <a:spLocks noChangeShapeType="1"/>
          </p:cNvSpPr>
          <p:nvPr/>
        </p:nvSpPr>
        <p:spPr bwMode="auto">
          <a:xfrm rot="10800000" flipV="1">
            <a:off x="5999431" y="4348735"/>
            <a:ext cx="609600" cy="838200"/>
          </a:xfrm>
          <a:prstGeom prst="line">
            <a:avLst/>
          </a:prstGeom>
          <a:noFill/>
          <a:ln w="57150">
            <a:solidFill>
              <a:srgbClr val="99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AutoShape 37"/>
          <p:cNvSpPr>
            <a:spLocks noChangeArrowheads="1"/>
          </p:cNvSpPr>
          <p:nvPr/>
        </p:nvSpPr>
        <p:spPr bwMode="auto">
          <a:xfrm rot="17521220">
            <a:off x="7072581" y="4266185"/>
            <a:ext cx="609600" cy="622300"/>
          </a:xfrm>
          <a:prstGeom prst="curvedUpArrow">
            <a:avLst>
              <a:gd name="adj1" fmla="val 9167"/>
              <a:gd name="adj2" fmla="val 40000"/>
              <a:gd name="adj3" fmla="val 34028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Oval 38"/>
          <p:cNvSpPr>
            <a:spLocks noChangeArrowheads="1"/>
          </p:cNvSpPr>
          <p:nvPr/>
        </p:nvSpPr>
        <p:spPr bwMode="auto">
          <a:xfrm>
            <a:off x="1857913" y="2881007"/>
            <a:ext cx="574675" cy="12954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Line 39"/>
          <p:cNvSpPr>
            <a:spLocks noChangeShapeType="1"/>
          </p:cNvSpPr>
          <p:nvPr/>
        </p:nvSpPr>
        <p:spPr bwMode="auto">
          <a:xfrm>
            <a:off x="1857913" y="3414407"/>
            <a:ext cx="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1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946643"/>
              </p:ext>
            </p:extLst>
          </p:nvPr>
        </p:nvGraphicFramePr>
        <p:xfrm>
          <a:off x="2715163" y="2977845"/>
          <a:ext cx="4762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" name="Equation" r:id="rId3" imgW="438234" imgH="400050" progId="Equation.DSMT4">
                  <p:embed/>
                </p:oleObj>
              </mc:Choice>
              <mc:Fallback>
                <p:oleObj name="Equation" r:id="rId3" imgW="438234" imgH="4000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163" y="2977845"/>
                        <a:ext cx="4762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41"/>
          <p:cNvSpPr>
            <a:spLocks noChangeShapeType="1"/>
          </p:cNvSpPr>
          <p:nvPr/>
        </p:nvSpPr>
        <p:spPr bwMode="auto">
          <a:xfrm>
            <a:off x="2145250" y="3490607"/>
            <a:ext cx="1066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1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17828"/>
              </p:ext>
            </p:extLst>
          </p:nvPr>
        </p:nvGraphicFramePr>
        <p:xfrm>
          <a:off x="1629313" y="3033407"/>
          <a:ext cx="2746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" name="公式" r:id="rId5" imgW="171354" imgH="238138" progId="Equation.3">
                  <p:embed/>
                </p:oleObj>
              </mc:Choice>
              <mc:Fallback>
                <p:oleObj name="公式" r:id="rId5" imgW="171354" imgH="2381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313" y="3033407"/>
                        <a:ext cx="27463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559966"/>
              </p:ext>
            </p:extLst>
          </p:nvPr>
        </p:nvGraphicFramePr>
        <p:xfrm>
          <a:off x="5459681" y="4826573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" name="Equation" r:id="rId7" imgW="469696" imgH="431613" progId="Equation.DSMT4">
                  <p:embed/>
                </p:oleObj>
              </mc:Choice>
              <mc:Fallback>
                <p:oleObj name="Equation" r:id="rId7" imgW="46969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681" y="4826573"/>
                        <a:ext cx="469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289146"/>
              </p:ext>
            </p:extLst>
          </p:nvPr>
        </p:nvGraphicFramePr>
        <p:xfrm>
          <a:off x="5445394" y="4834510"/>
          <a:ext cx="431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" name="Equation" r:id="rId9" imgW="279279" imgH="393529" progId="Equation.DSMT4">
                  <p:embed/>
                </p:oleObj>
              </mc:Choice>
              <mc:Fallback>
                <p:oleObj name="Equation" r:id="rId9" imgW="27927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394" y="4834510"/>
                        <a:ext cx="431800" cy="4968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133520"/>
              </p:ext>
            </p:extLst>
          </p:nvPr>
        </p:nvGraphicFramePr>
        <p:xfrm>
          <a:off x="1411825" y="4583979"/>
          <a:ext cx="1800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" name="Equation" r:id="rId11" imgW="1762109" imgH="466815" progId="Equation.DSMT4">
                  <p:embed/>
                </p:oleObj>
              </mc:Choice>
              <mc:Fallback>
                <p:oleObj name="Equation" r:id="rId11" imgW="1762109" imgH="4668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825" y="4583979"/>
                        <a:ext cx="18002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46"/>
          <p:cNvSpPr>
            <a:spLocks noChangeShapeType="1"/>
          </p:cNvSpPr>
          <p:nvPr/>
        </p:nvSpPr>
        <p:spPr bwMode="auto">
          <a:xfrm flipV="1">
            <a:off x="6761431" y="3205735"/>
            <a:ext cx="609600" cy="91440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1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18244"/>
              </p:ext>
            </p:extLst>
          </p:nvPr>
        </p:nvGraphicFramePr>
        <p:xfrm>
          <a:off x="7371031" y="2824735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" name="Equation" r:id="rId13" imgW="247721" imgH="352476" progId="Equation.3">
                  <p:embed/>
                </p:oleObj>
              </mc:Choice>
              <mc:Fallback>
                <p:oleObj name="Equation" r:id="rId13" imgW="247721" imgH="35247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1031" y="2824735"/>
                        <a:ext cx="279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650862"/>
              </p:ext>
            </p:extLst>
          </p:nvPr>
        </p:nvGraphicFramePr>
        <p:xfrm>
          <a:off x="2524663" y="3630307"/>
          <a:ext cx="11318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" name="Equation" r:id="rId15" imgW="1419132" imgH="400050" progId="Equation.DSMT4">
                  <p:embed/>
                </p:oleObj>
              </mc:Choice>
              <mc:Fallback>
                <p:oleObj name="Equation" r:id="rId15" imgW="1419132" imgH="4000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663" y="3630307"/>
                        <a:ext cx="113188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081270"/>
              </p:ext>
            </p:extLst>
          </p:nvPr>
        </p:nvGraphicFramePr>
        <p:xfrm>
          <a:off x="5124427" y="5438737"/>
          <a:ext cx="1430338" cy="575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" name="公式" r:id="rId17" imgW="545626" imgH="253780" progId="Equation.3">
                  <p:embed/>
                </p:oleObj>
              </mc:Choice>
              <mc:Fallback>
                <p:oleObj name="公式" r:id="rId17" imgW="545626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27" y="5438737"/>
                        <a:ext cx="1430338" cy="575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818441"/>
              </p:ext>
            </p:extLst>
          </p:nvPr>
        </p:nvGraphicFramePr>
        <p:xfrm>
          <a:off x="8056464" y="4528888"/>
          <a:ext cx="2193613" cy="101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" name="公式" r:id="rId19" imgW="837836" imgH="342751" progId="Equation.3">
                  <p:embed/>
                </p:oleObj>
              </mc:Choice>
              <mc:Fallback>
                <p:oleObj name="公式" r:id="rId19" imgW="837836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464" y="4528888"/>
                        <a:ext cx="2193613" cy="101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51"/>
          <p:cNvSpPr txBox="1">
            <a:spLocks noChangeArrowheads="1"/>
          </p:cNvSpPr>
          <p:nvPr/>
        </p:nvSpPr>
        <p:spPr bwMode="auto">
          <a:xfrm>
            <a:off x="8145731" y="3836222"/>
            <a:ext cx="20430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可以证明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1372" y="189939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根据电磁理论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8188" y="93730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斯特恩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盖拉赫实验</a:t>
            </a:r>
          </a:p>
        </p:txBody>
      </p:sp>
    </p:spTree>
    <p:extLst>
      <p:ext uri="{BB962C8B-B14F-4D97-AF65-F5344CB8AC3E}">
        <p14:creationId xmlns:p14="http://schemas.microsoft.com/office/powerpoint/2010/main" val="7838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"/>
                            </p:stCondLst>
                            <p:childTnLst>
                              <p:par>
                                <p:cTn id="4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75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75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75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7" grpId="0" animBg="1"/>
      <p:bldP spid="22" grpId="0" autoUpdateAnimBg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344886"/>
                <a:ext cx="107051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根据电磁学中的结论，在非均匀的磁场中，磁矩为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的磁偶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极子将受到外磁场的力的作用，其大小和方向为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44886"/>
                <a:ext cx="1070517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481" t="-9091" r="-62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10481" y="1422104"/>
                <a:ext cx="2062168" cy="10494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</m:acc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𝑩</m:t>
                              </m:r>
                            </m:e>
                          </m:acc>
                        </m:num>
                        <m:den>
                          <m:r>
                            <a:rPr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81" y="1422104"/>
                <a:ext cx="2062168" cy="10494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964694" y="1799587"/>
                <a:ext cx="176843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694" y="1799587"/>
                <a:ext cx="1768433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2669513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斯特恩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盖拉赫实验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734581" y="3608612"/>
          <a:ext cx="5529560" cy="291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BMP 图象" r:id="rId6" imgW="7028571" imgH="3943901" progId="Paint.Picture">
                  <p:embed/>
                </p:oleObj>
              </mc:Choice>
              <mc:Fallback>
                <p:oleObj name="BMP 图象" r:id="rId6" imgW="7028571" imgH="394390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81" y="3608612"/>
                        <a:ext cx="5529560" cy="2919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5"/>
          <p:cNvGrpSpPr>
            <a:grpSpLocks/>
          </p:cNvGrpSpPr>
          <p:nvPr/>
        </p:nvGrpSpPr>
        <p:grpSpPr bwMode="auto">
          <a:xfrm>
            <a:off x="5414860" y="2513762"/>
            <a:ext cx="5529804" cy="1536727"/>
            <a:chOff x="1344" y="1344"/>
            <a:chExt cx="2880" cy="874"/>
          </a:xfrm>
        </p:grpSpPr>
        <p:sp>
          <p:nvSpPr>
            <p:cNvPr id="29" name="Line 6"/>
            <p:cNvSpPr>
              <a:spLocks noChangeShapeType="1"/>
            </p:cNvSpPr>
            <p:nvPr/>
          </p:nvSpPr>
          <p:spPr bwMode="auto">
            <a:xfrm>
              <a:off x="1344" y="1632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8"/>
            <p:cNvSpPr>
              <a:spLocks noChangeShapeType="1"/>
            </p:cNvSpPr>
            <p:nvPr/>
          </p:nvSpPr>
          <p:spPr bwMode="auto">
            <a:xfrm>
              <a:off x="1344" y="192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1536" y="1632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10"/>
            <p:cNvSpPr>
              <a:spLocks noChangeShapeType="1"/>
            </p:cNvSpPr>
            <p:nvPr/>
          </p:nvSpPr>
          <p:spPr bwMode="auto">
            <a:xfrm flipV="1">
              <a:off x="1536" y="182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1488" y="1776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1872" y="13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1872" y="182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>
              <a:off x="2688" y="13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2688" y="182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1632" y="1344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s</a:t>
              </a:r>
              <a:r>
                <a:rPr lang="en-US" altLang="zh-CN" b="1" baseline="-25000"/>
                <a:t>1</a:t>
              </a:r>
              <a:endParaRPr lang="en-US" altLang="zh-CN" b="1"/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2448" y="1344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s</a:t>
              </a:r>
              <a:r>
                <a:rPr lang="en-US" altLang="zh-CN" b="1" baseline="-25000"/>
                <a:t>2</a:t>
              </a:r>
              <a:endParaRPr lang="en-US" altLang="zh-CN" b="1"/>
            </a:p>
          </p:txBody>
        </p:sp>
        <p:sp>
          <p:nvSpPr>
            <p:cNvPr id="41" name="Rectangle 18"/>
            <p:cNvSpPr>
              <a:spLocks noChangeArrowheads="1"/>
            </p:cNvSpPr>
            <p:nvPr/>
          </p:nvSpPr>
          <p:spPr bwMode="auto">
            <a:xfrm>
              <a:off x="3120" y="1392"/>
              <a:ext cx="672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3120" y="1872"/>
              <a:ext cx="672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Line 20"/>
            <p:cNvSpPr>
              <a:spLocks noChangeShapeType="1"/>
            </p:cNvSpPr>
            <p:nvPr/>
          </p:nvSpPr>
          <p:spPr bwMode="auto">
            <a:xfrm>
              <a:off x="3888" y="1392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21"/>
            <p:cNvSpPr>
              <a:spLocks noChangeShapeType="1"/>
            </p:cNvSpPr>
            <p:nvPr/>
          </p:nvSpPr>
          <p:spPr bwMode="auto">
            <a:xfrm flipV="1">
              <a:off x="3456" y="1680"/>
              <a:ext cx="43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22"/>
            <p:cNvSpPr>
              <a:spLocks noChangeShapeType="1"/>
            </p:cNvSpPr>
            <p:nvPr/>
          </p:nvSpPr>
          <p:spPr bwMode="auto">
            <a:xfrm>
              <a:off x="3504" y="1776"/>
              <a:ext cx="38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 Box 23"/>
            <p:cNvSpPr txBox="1">
              <a:spLocks noChangeArrowheads="1"/>
            </p:cNvSpPr>
            <p:nvPr/>
          </p:nvSpPr>
          <p:spPr bwMode="auto">
            <a:xfrm>
              <a:off x="3360" y="1392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S</a:t>
              </a:r>
              <a:endParaRPr lang="en-US" altLang="zh-CN"/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3360" y="1872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N</a:t>
              </a:r>
              <a:endParaRPr lang="en-US" altLang="zh-CN"/>
            </a:p>
          </p:txBody>
        </p:sp>
        <p:sp>
          <p:nvSpPr>
            <p:cNvPr id="48" name="Text Box 25"/>
            <p:cNvSpPr txBox="1">
              <a:spLocks noChangeArrowheads="1"/>
            </p:cNvSpPr>
            <p:nvPr/>
          </p:nvSpPr>
          <p:spPr bwMode="auto">
            <a:xfrm>
              <a:off x="3936" y="1344"/>
              <a:ext cx="28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P</a:t>
              </a: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052611" y="4468958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实验的难点在于实现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在小范围内高度变化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的磁场</a:t>
            </a:r>
          </a:p>
        </p:txBody>
      </p:sp>
    </p:spTree>
    <p:extLst>
      <p:ext uri="{BB962C8B-B14F-4D97-AF65-F5344CB8AC3E}">
        <p14:creationId xmlns:p14="http://schemas.microsoft.com/office/powerpoint/2010/main" val="171557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344886"/>
                <a:ext cx="1086707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实验中磁场只有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方向的分量，也只在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方向变化。因此电子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受力也只沿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44886"/>
                <a:ext cx="10867077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1459" t="-9091" r="-617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128265" y="1450241"/>
                <a:ext cx="2127570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f>
                        <m:fPr>
                          <m:ctrlPr>
                            <a:rPr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265" y="1450241"/>
                <a:ext cx="2127570" cy="936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2527329"/>
                <a:ext cx="109376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根据量子力学，角动量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在空间是量子化的，因而磁矩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也是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空间量子化的，有一定的空间指向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527329"/>
                <a:ext cx="10937610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1449" t="-9091" r="-61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41242" y="3694614"/>
                <a:ext cx="2162387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</m:acc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</m:ac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42" y="3694614"/>
                <a:ext cx="2162387" cy="8434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8188" y="4695705"/>
                <a:ext cx="81932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电子在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方向的受力也应该是一些特定的值。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695705"/>
                <a:ext cx="819326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935" t="-16667" r="-111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50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6527409" y="530397"/>
          <a:ext cx="4827357" cy="254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BMP 图象" r:id="rId3" imgW="7028571" imgH="3943901" progId="Paint.Picture">
                  <p:embed/>
                </p:oleObj>
              </mc:Choice>
              <mc:Fallback>
                <p:oleObj name="BMP 图象" r:id="rId3" imgW="7028571" imgH="394390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409" y="530397"/>
                        <a:ext cx="4827357" cy="25493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246410"/>
                <a:ext cx="65669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斯特恩使用处于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态的银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3200" b="1" i="0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𝐀𝐠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原子。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46410"/>
                <a:ext cx="6566991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414" t="-16667" r="-176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98616" y="951404"/>
                <a:ext cx="108722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16" y="951404"/>
                <a:ext cx="1087221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546120" y="861533"/>
                <a:ext cx="2902013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120" y="861533"/>
                <a:ext cx="2902013" cy="596382"/>
              </a:xfrm>
              <a:prstGeom prst="rect">
                <a:avLst/>
              </a:prstGeom>
              <a:blipFill rotWithShape="0">
                <a:blip r:embed="rId7"/>
                <a:stretch>
                  <a:fillRect b="-102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68188" y="148404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原子的轨道磁矩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04477" y="2052742"/>
                <a:ext cx="2892330" cy="8434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77" y="2052742"/>
                <a:ext cx="2892330" cy="8434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8187" y="2922305"/>
                <a:ext cx="614142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所有电子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方向受力都为零，应当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得到右图的图样，电子都打到屏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幕上同一个位置。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2922305"/>
                <a:ext cx="6141425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2582" t="-6202" r="-1787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8187" y="4502134"/>
                <a:ext cx="3312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若换成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𝒑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态的原子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4502134"/>
                <a:ext cx="3312125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4788" t="-16842" r="-4052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33026" y="5119233"/>
                <a:ext cx="2127570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f>
                        <m:fPr>
                          <m:ctrlPr>
                            <a:rPr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26" y="5119233"/>
                <a:ext cx="2127570" cy="9364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431135" y="5187469"/>
                <a:ext cx="2331344" cy="8400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∝−1, 0, 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135" y="5187469"/>
                <a:ext cx="2331344" cy="84003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68187" y="6086835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屏幕上应当看到三条线。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005704" y="3426997"/>
            <a:ext cx="1625887" cy="19327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526116" y="3426997"/>
            <a:ext cx="1625887" cy="19327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078948" y="3426997"/>
                <a:ext cx="27892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948" y="3426997"/>
                <a:ext cx="278923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601661" y="3426996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661" y="3426996"/>
                <a:ext cx="32220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/>
          <p:cNvCxnSpPr/>
          <p:nvPr/>
        </p:nvCxnSpPr>
        <p:spPr>
          <a:xfrm flipV="1">
            <a:off x="7288749" y="4417727"/>
            <a:ext cx="1007999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9831965" y="4407558"/>
            <a:ext cx="1007999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V="1">
            <a:off x="9831965" y="4684005"/>
            <a:ext cx="1007999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V="1">
            <a:off x="9831965" y="4118953"/>
            <a:ext cx="1007999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347764" y="5426425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但实际的结果是会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多出一条线！</a:t>
            </a:r>
          </a:p>
        </p:txBody>
      </p:sp>
      <p:cxnSp>
        <p:nvCxnSpPr>
          <p:cNvPr id="24" name="直线连接符 23"/>
          <p:cNvCxnSpPr/>
          <p:nvPr/>
        </p:nvCxnSpPr>
        <p:spPr>
          <a:xfrm flipV="1">
            <a:off x="7288749" y="4585988"/>
            <a:ext cx="1007999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7288749" y="4236751"/>
            <a:ext cx="1007999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0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5" grpId="0" animBg="1"/>
      <p:bldP spid="16" grpId="0"/>
      <p:bldP spid="17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线连接符 31"/>
          <p:cNvCxnSpPr/>
          <p:nvPr/>
        </p:nvCxnSpPr>
        <p:spPr>
          <a:xfrm>
            <a:off x="9362993" y="3023679"/>
            <a:ext cx="120261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9373553" y="4822524"/>
            <a:ext cx="120261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8188" y="30268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电子自旋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901523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1925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年，乌伦贝克和古兹米特提出了“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电子自旋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”的概念。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1514432"/>
                <a:ext cx="7366119" cy="1689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电子除了绕原子核旋转外，还绕自身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的轴旋转，因此具有自旋角动量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自旋磁矩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514432"/>
                <a:ext cx="7366119" cy="1689437"/>
              </a:xfrm>
              <a:prstGeom prst="rect">
                <a:avLst/>
              </a:prstGeom>
              <a:blipFill rotWithShape="0">
                <a:blip r:embed="rId2"/>
                <a:stretch>
                  <a:fillRect l="-2152" t="-4676" r="-1407" b="-6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187" y="3203868"/>
                <a:ext cx="61119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每个电子的自旋角动量为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3203868"/>
                <a:ext cx="6111994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595" t="-16842" r="-2096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76282" y="3946892"/>
                <a:ext cx="3029804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e>
                      </m:rad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82" y="3946892"/>
                <a:ext cx="3029804" cy="596382"/>
              </a:xfrm>
              <a:prstGeom prst="rect">
                <a:avLst/>
              </a:prstGeom>
              <a:blipFill rotWithShape="0">
                <a:blip r:embed="rId4"/>
                <a:stretch>
                  <a:fillRect b="-20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09800" y="3750152"/>
                <a:ext cx="1071575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00" y="3750152"/>
                <a:ext cx="1071575" cy="921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663650" y="3960960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自旋量子数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3925" y="4715591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自旋在空间的取向是量子化的，并在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空间某方向的投影只能取两个值。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38799" y="6062850"/>
                <a:ext cx="194521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99" y="6062850"/>
                <a:ext cx="1945213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113555" y="5792809"/>
                <a:ext cx="1760738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555" y="5792809"/>
                <a:ext cx="1760738" cy="921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978204" y="6002615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自旋磁量子数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H="1" flipV="1">
            <a:off x="9369081" y="2244701"/>
            <a:ext cx="0" cy="28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123517" y="1832343"/>
                <a:ext cx="50007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𝒔𝒛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17" y="1832343"/>
                <a:ext cx="50007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195" r="-1220" b="-1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458797" y="2280166"/>
                <a:ext cx="307777" cy="4140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797" y="2280166"/>
                <a:ext cx="307777" cy="4140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/>
          <p:cNvCxnSpPr/>
          <p:nvPr/>
        </p:nvCxnSpPr>
        <p:spPr>
          <a:xfrm flipV="1">
            <a:off x="9369081" y="2995543"/>
            <a:ext cx="1254126" cy="92953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623207" y="2980212"/>
                <a:ext cx="1079783" cy="6914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207" y="2980212"/>
                <a:ext cx="1079783" cy="69147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/>
          <p:cNvCxnSpPr/>
          <p:nvPr/>
        </p:nvCxnSpPr>
        <p:spPr>
          <a:xfrm>
            <a:off x="9369080" y="3925079"/>
            <a:ext cx="1252800" cy="9288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0406167" y="4688726"/>
                <a:ext cx="1360309" cy="6914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167" y="4688726"/>
                <a:ext cx="1360309" cy="69147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9010489" y="2632052"/>
                <a:ext cx="269304" cy="6988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89" y="2632052"/>
                <a:ext cx="269304" cy="69884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740175" y="4417689"/>
                <a:ext cx="549831" cy="6988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75" y="4417689"/>
                <a:ext cx="549831" cy="69884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2" grpId="0"/>
      <p:bldP spid="23" grpId="0"/>
      <p:bldP spid="27" grpId="0"/>
      <p:bldP spid="30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11264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电子自旋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”的假设仍然来源于行星模型，但这个假设的经典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图像存在致命漏洞，电子的转速必须要超过光速才能贡献出足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够大的磁矩和角动量。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1872342"/>
            <a:ext cx="11264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电子自旋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”是电子的内秉属性。需要用到相对论量子力学才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能完整的解释。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188" y="294956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类比：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188" y="353433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轨道角动量：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8188" y="41191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自旋角动量：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934744" y="4119110"/>
                <a:ext cx="3029804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e>
                      </m:rad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744" y="4119110"/>
                <a:ext cx="3029804" cy="596382"/>
              </a:xfrm>
              <a:prstGeom prst="rect">
                <a:avLst/>
              </a:prstGeom>
              <a:blipFill rotWithShape="0">
                <a:blip r:embed="rId2"/>
                <a:stretch>
                  <a:fillRect b="-102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72363" y="4182415"/>
                <a:ext cx="194521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363" y="4182415"/>
                <a:ext cx="194521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033220" y="3528532"/>
                <a:ext cx="2902012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0" y="3528532"/>
                <a:ext cx="2902012" cy="596382"/>
              </a:xfrm>
              <a:prstGeom prst="rect">
                <a:avLst/>
              </a:prstGeom>
              <a:blipFill rotWithShape="0">
                <a:blip r:embed="rId4"/>
                <a:stretch>
                  <a:fillRect b="-102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142703" y="3577769"/>
                <a:ext cx="180094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03" y="3577769"/>
                <a:ext cx="180094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38262" y="3556668"/>
                <a:ext cx="31482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e>
                      <m:sub>
                        <m:r>
                          <a:rPr kumimoji="1" lang="en-US" altLang="zh-CN" sz="2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可取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个值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262" y="3556668"/>
                <a:ext cx="314829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3953" r="-270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238262" y="4149887"/>
                <a:ext cx="31482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可取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𝒔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个值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262" y="4149887"/>
                <a:ext cx="3148298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5116" r="-2321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21418" y="4743628"/>
                <a:ext cx="586699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5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8" y="4743628"/>
                <a:ext cx="586699" cy="8309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5721" y="4955108"/>
                <a:ext cx="201536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+1=2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21" y="4955108"/>
                <a:ext cx="20153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571353" y="4698134"/>
                <a:ext cx="1071575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53" y="4698134"/>
                <a:ext cx="1071575" cy="9219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862947" y="4775581"/>
                <a:ext cx="586699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5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47" y="4775581"/>
                <a:ext cx="586699" cy="83099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5834975" y="5074718"/>
            <a:ext cx="843186" cy="311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829063" y="4684066"/>
                <a:ext cx="2584746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,+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3" y="4684066"/>
                <a:ext cx="2584746" cy="92198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68188" y="5616367"/>
                <a:ext cx="1105623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实验解释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电子总磁矩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轨道磁矩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自旋磁矩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。总磁矩最大值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正好多出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分量可能的取值多出一个！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5616367"/>
                <a:ext cx="11056232" cy="1077218"/>
              </a:xfrm>
              <a:prstGeom prst="rect">
                <a:avLst/>
              </a:prstGeom>
              <a:blipFill rotWithShape="0">
                <a:blip r:embed="rId13"/>
                <a:stretch>
                  <a:fillRect l="-1434" t="-9040" r="-662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原子中电子的状态应由四个量子数来决定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80865" y="1764618"/>
                <a:ext cx="25026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：主量子数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865" y="1764618"/>
                <a:ext cx="2502608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561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473591" y="1503265"/>
                <a:ext cx="3025957" cy="11074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591" y="1503265"/>
                <a:ext cx="3025957" cy="11074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535562" y="2745910"/>
                <a:ext cx="2902013" cy="5963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562" y="2745910"/>
                <a:ext cx="2902013" cy="5963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152729" y="2745910"/>
                <a:ext cx="25394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 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：角量子数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729" y="2745910"/>
                <a:ext cx="2539478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16667" r="-551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27538" y="3413258"/>
                <a:ext cx="36994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：轨道磁量子数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538" y="3413258"/>
                <a:ext cx="3699474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6667" r="-346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065931" y="3477454"/>
                <a:ext cx="1841273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31" y="3477454"/>
                <a:ext cx="184127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013960" y="4090991"/>
                <a:ext cx="1945213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60" y="4090991"/>
                <a:ext cx="1945213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827538" y="3998659"/>
                <a:ext cx="38197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sz="3200" b="1" dirty="0">
                    <a:solidFill>
                      <a:srgbClr val="CC00CC"/>
                    </a:solidFill>
                    <a:latin typeface="SimHei" charset="-122"/>
                    <a:ea typeface="SimHei" charset="-122"/>
                    <a:cs typeface="SimHei" charset="-122"/>
                  </a:rPr>
                  <a:t>：自旋磁量子数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538" y="3998659"/>
                <a:ext cx="3819700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15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68188" y="4642336"/>
                <a:ext cx="92525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每一组量子数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, ℓ, </m:t>
                        </m:r>
                        <m:sSub>
                          <m:sSubPr>
                            <m:ctrlPr>
                              <a:rPr lang="en-US" altLang="zh-CN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将决定电子的一个状态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642336"/>
                <a:ext cx="9252533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1713" t="-16842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468188" y="522710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电子的波函数：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276639" y="5856663"/>
                <a:ext cx="6574620" cy="5540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639" y="5856663"/>
                <a:ext cx="6574620" cy="55406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标注 15"/>
          <p:cNvSpPr/>
          <p:nvPr/>
        </p:nvSpPr>
        <p:spPr>
          <a:xfrm>
            <a:off x="7978896" y="5314628"/>
            <a:ext cx="2816359" cy="606926"/>
          </a:xfrm>
          <a:prstGeom prst="wedgeRoundRectCallout">
            <a:avLst>
              <a:gd name="adj1" fmla="val -55798"/>
              <a:gd name="adj2" fmla="val 8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CC00CC"/>
                </a:solidFill>
              </a:rPr>
              <a:t>电子</a:t>
            </a:r>
            <a:r>
              <a:rPr kumimoji="1" lang="zh-CN" altLang="en-US" sz="2800" b="1">
                <a:solidFill>
                  <a:srgbClr val="CC00CC"/>
                </a:solidFill>
              </a:rPr>
              <a:t>自旋波函数</a:t>
            </a:r>
          </a:p>
        </p:txBody>
      </p:sp>
      <p:sp>
        <p:nvSpPr>
          <p:cNvPr id="17" name="椭圆 16"/>
          <p:cNvSpPr/>
          <p:nvPr/>
        </p:nvSpPr>
        <p:spPr>
          <a:xfrm>
            <a:off x="6991641" y="5856663"/>
            <a:ext cx="756000" cy="670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77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/>
      <p:bldP spid="8" grpId="0"/>
      <p:bldP spid="9" grpId="0" animBg="1"/>
      <p:bldP spid="11" grpId="0" animBg="1"/>
      <p:bldP spid="12" grpId="0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在球坐标中分离变量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987580" y="400298"/>
                <a:ext cx="370447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𝛩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𝛷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2800" i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80" y="400298"/>
                <a:ext cx="3704476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1489449" y="1122298"/>
            <a:ext cx="226809" cy="228208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01767" y="887457"/>
                <a:ext cx="6310382" cy="9768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𝑑𝑟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𝑑𝑅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𝑑𝑟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67" y="887457"/>
                <a:ext cx="6310382" cy="976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888661" y="1893003"/>
                <a:ext cx="5859040" cy="8271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l-GR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𝜆𝛩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mr-IN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𝛩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61" y="1893003"/>
                <a:ext cx="5859040" cy="8271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947136" y="2720153"/>
                <a:ext cx="2798074" cy="8909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den>
                      </m:f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𝛷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𝛷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136" y="2720153"/>
                <a:ext cx="2798074" cy="8909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68187" y="3645777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求解氢原子方程，可得电子的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波函数特征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8187" y="431496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能量的量子化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816988" y="4233380"/>
                <a:ext cx="2736775" cy="9689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88" y="4233380"/>
                <a:ext cx="2736775" cy="968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874235" y="4227714"/>
                <a:ext cx="208275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3, 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35" y="4227714"/>
                <a:ext cx="208275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726203" y="4656862"/>
                <a:ext cx="49648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：主量子数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能量量子数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03" y="4656862"/>
                <a:ext cx="4964821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245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970394" y="5305233"/>
                <a:ext cx="97674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394" y="5305233"/>
                <a:ext cx="976742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466191" y="5305232"/>
                <a:ext cx="228056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=−13.6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𝑒𝑉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91" y="5305232"/>
                <a:ext cx="228056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68187" y="5747349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和波尔理论的结果一致。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10182" y="5745610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但量子力学已经放弃了轨道的概念，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转而使用波函数这样概率的描述。</a:t>
            </a:r>
          </a:p>
        </p:txBody>
      </p:sp>
    </p:spTree>
    <p:extLst>
      <p:ext uri="{BB962C8B-B14F-4D97-AF65-F5344CB8AC3E}">
        <p14:creationId xmlns:p14="http://schemas.microsoft.com/office/powerpoint/2010/main" val="3106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第八节 原子的电子壳层结构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1059993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在多电子的原子中四个量子数如何确定？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8188" y="175574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泡利不相容原理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8188" y="2465571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一个原子系统内的任何两个电子不可能处于相同的状态。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8188" y="3161326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即电子不可能有完全相同的四个量子数。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8188" y="3857081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问题：同一能级上最多允许的电子数是多少？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8188" y="4552836"/>
                <a:ext cx="93346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即给定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时，第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个能级上最多能出现多少个电子？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552836"/>
                <a:ext cx="9334607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698" t="-16667" r="-84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9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同一能级上最多允许的电子数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8188" y="887457"/>
                <a:ext cx="2092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确定时：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2092239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670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8096" y="1522360"/>
                <a:ext cx="91448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6" y="1522360"/>
                <a:ext cx="91448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69691" y="1522360"/>
                <a:ext cx="122751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91" y="1522360"/>
                <a:ext cx="12275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683074" y="143002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个值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826608" y="1333365"/>
                <a:ext cx="1588704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608" y="1333365"/>
                <a:ext cx="1588704" cy="8066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28096" y="2505710"/>
                <a:ext cx="91448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6" y="2505710"/>
                <a:ext cx="9144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702406" y="2491642"/>
                <a:ext cx="184358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±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406" y="2491642"/>
                <a:ext cx="184358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683074" y="242744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个值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826608" y="2288579"/>
                <a:ext cx="1588704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608" y="2288579"/>
                <a:ext cx="1588704" cy="8066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28096" y="3523128"/>
                <a:ext cx="91448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6" y="3523128"/>
                <a:ext cx="91448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008121" y="3252628"/>
                <a:ext cx="1358962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m:oMathPara>
                </a14:m>
                <a:endParaRPr kumimoji="1" lang="en-US" altLang="zh-CN" sz="2800" b="1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,±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121" y="3252628"/>
                <a:ext cx="1358962" cy="86177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3683074" y="343079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个值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801536" y="3322789"/>
                <a:ext cx="1588704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536" y="3322789"/>
                <a:ext cx="1588704" cy="8066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63844" y="4785226"/>
                <a:ext cx="157414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44" y="4785226"/>
                <a:ext cx="157414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772372" y="4490559"/>
                <a:ext cx="1695913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kumimoji="1" lang="en-US" altLang="zh-CN" sz="2800" b="1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±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8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,⋯,±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372" y="4490559"/>
                <a:ext cx="1695913" cy="8617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765652" y="489066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个</a:t>
            </a:r>
            <a:r>
              <a:rPr lang="zh-CN" altLang="en-US" sz="24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826608" y="4545702"/>
                <a:ext cx="1588704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608" y="4545702"/>
                <a:ext cx="1588704" cy="8066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609688" y="4490559"/>
                <a:ext cx="118865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8" y="4490559"/>
                <a:ext cx="1188659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86631" y="4041955"/>
                <a:ext cx="330219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kumimoji="1" lang="zh-CN" altLang="en-US" sz="44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31" y="4041955"/>
                <a:ext cx="330219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utoShape 2"/>
          <p:cNvSpPr>
            <a:spLocks/>
          </p:cNvSpPr>
          <p:nvPr/>
        </p:nvSpPr>
        <p:spPr bwMode="auto">
          <a:xfrm flipH="1">
            <a:off x="7040718" y="1373757"/>
            <a:ext cx="368600" cy="341147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347642" y="1472892"/>
                <a:ext cx="41865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的电子，最多有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个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42" y="1472892"/>
                <a:ext cx="4186531" cy="523220"/>
              </a:xfrm>
              <a:prstGeom prst="rect">
                <a:avLst/>
              </a:prstGeom>
              <a:blipFill rotWithShape="0">
                <a:blip r:embed="rId17"/>
                <a:stretch>
                  <a:fillRect t="-15294" r="-1747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361929" y="2414697"/>
                <a:ext cx="41865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的电子，最多有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𝟖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个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29" y="2414697"/>
                <a:ext cx="4186531" cy="523220"/>
              </a:xfrm>
              <a:prstGeom prst="rect">
                <a:avLst/>
              </a:prstGeom>
              <a:blipFill rotWithShape="0">
                <a:blip r:embed="rId18"/>
                <a:stretch>
                  <a:fillRect t="-13953" r="-174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373108" y="3431895"/>
                <a:ext cx="44013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的电子，最多有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𝟏𝟖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个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108" y="3431895"/>
                <a:ext cx="4401333" cy="523220"/>
              </a:xfrm>
              <a:prstGeom prst="rect">
                <a:avLst/>
              </a:prstGeom>
              <a:blipFill rotWithShape="0">
                <a:blip r:embed="rId19"/>
                <a:stretch>
                  <a:fillRect t="-15116" r="-1521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370780" y="4687397"/>
                <a:ext cx="25530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的电子，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最多有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?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个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780" y="4687397"/>
                <a:ext cx="2553071" cy="954107"/>
              </a:xfrm>
              <a:prstGeom prst="rect">
                <a:avLst/>
              </a:prstGeom>
              <a:blipFill rotWithShape="0">
                <a:blip r:embed="rId20"/>
                <a:stretch>
                  <a:fillRect l="-4773" t="-8333" r="-3580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933132" y="4006570"/>
                <a:ext cx="330219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kumimoji="1" lang="zh-CN" altLang="en-US" sz="44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32" y="4006570"/>
                <a:ext cx="330219" cy="67710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68188" y="5525483"/>
                <a:ext cx="332334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原子中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相同的电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子数目最多为：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5525483"/>
                <a:ext cx="3323346" cy="1077218"/>
              </a:xfrm>
              <a:prstGeom prst="rect">
                <a:avLst/>
              </a:prstGeom>
              <a:blipFill rotWithShape="0">
                <a:blip r:embed="rId22"/>
                <a:stretch>
                  <a:fillRect l="-4771" t="-9040" r="-4037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328545" y="5538473"/>
                <a:ext cx="5333255" cy="10198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sSup>
                        <m:sSup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45" y="5538473"/>
                <a:ext cx="5333255" cy="101989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853986" y="983737"/>
                <a:ext cx="277204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⋯, 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86" y="983737"/>
                <a:ext cx="2772041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656350" y="1565225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50" y="1565225"/>
                <a:ext cx="314189" cy="43088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656350" y="2531172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50" y="2531172"/>
                <a:ext cx="314189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563066" y="3510660"/>
                <a:ext cx="52899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66" y="3510660"/>
                <a:ext cx="528991" cy="43088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511119" y="4790348"/>
                <a:ext cx="170162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19" y="4790348"/>
                <a:ext cx="1701620" cy="430887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78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原子的壳层结构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8188" y="887457"/>
                <a:ext cx="628890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绕核运动的电子，组成许多壳层，主量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子数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相同的电子属于同一主壳层。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628890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2037" t="-7051" r="-582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682200" y="415963"/>
                <a:ext cx="460991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𝟒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𝟓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𝟔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200" y="415963"/>
                <a:ext cx="460991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381801" y="890917"/>
                <a:ext cx="37510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𝑲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01" y="890917"/>
                <a:ext cx="37510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941064" y="902860"/>
                <a:ext cx="30296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64" y="902860"/>
                <a:ext cx="30296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463128" y="912910"/>
                <a:ext cx="42800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28" y="912910"/>
                <a:ext cx="42800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085428" y="912910"/>
                <a:ext cx="37189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𝑵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428" y="912910"/>
                <a:ext cx="37189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642035" y="909985"/>
                <a:ext cx="36227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035" y="909985"/>
                <a:ext cx="36227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245128" y="921055"/>
                <a:ext cx="34624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128" y="921055"/>
                <a:ext cx="34624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8188" y="1813569"/>
                <a:ext cx="67810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同一主壳层内，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不同，有不同的支壳层。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813569"/>
                <a:ext cx="6781023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888" t="-15294" r="-450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722031" y="1427803"/>
                <a:ext cx="451052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𝟒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𝟓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r>
                        <a:rPr kumimoji="1" lang="zh-CN" altLang="en-US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31" y="1427803"/>
                <a:ext cx="451052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350192" y="1845605"/>
                <a:ext cx="27892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192" y="1845605"/>
                <a:ext cx="278923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895165" y="1857548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5" y="1857548"/>
                <a:ext cx="32220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460093" y="1867598"/>
                <a:ext cx="33021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93" y="1867598"/>
                <a:ext cx="330219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039531" y="1867598"/>
                <a:ext cx="30136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1" y="1867598"/>
                <a:ext cx="301365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596138" y="1864673"/>
                <a:ext cx="34304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𝒈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138" y="1864673"/>
                <a:ext cx="343043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184943" y="1875743"/>
                <a:ext cx="32701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943" y="1875743"/>
                <a:ext cx="327013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214445" y="2426340"/>
            <a:ext cx="5286375" cy="430307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14445" y="4779259"/>
            <a:ext cx="528637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1214445" y="3718685"/>
            <a:ext cx="528637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1214445" y="5812634"/>
            <a:ext cx="528637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709316" y="6284238"/>
                <a:ext cx="8682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16" y="6284238"/>
                <a:ext cx="868250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4225" r="-7042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709315" y="5486917"/>
                <a:ext cx="8682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15" y="5486917"/>
                <a:ext cx="868250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225" r="-704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709315" y="4409927"/>
                <a:ext cx="8682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15" y="4409927"/>
                <a:ext cx="868250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4225" r="-704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709315" y="3016354"/>
                <a:ext cx="8682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15" y="3016354"/>
                <a:ext cx="868250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4225" r="-7042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utoShape 2"/>
          <p:cNvSpPr>
            <a:spLocks/>
          </p:cNvSpPr>
          <p:nvPr/>
        </p:nvSpPr>
        <p:spPr bwMode="auto">
          <a:xfrm>
            <a:off x="7810265" y="2456080"/>
            <a:ext cx="165600" cy="15120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AD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071745" y="2337912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745" y="2337912"/>
                <a:ext cx="783291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8527" r="-7752" b="-8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071744" y="2768799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744" y="2768799"/>
                <a:ext cx="783291" cy="369332"/>
              </a:xfrm>
              <a:prstGeom prst="rect">
                <a:avLst/>
              </a:prstGeom>
              <a:blipFill rotWithShape="0">
                <a:blip r:embed="rId23"/>
                <a:stretch>
                  <a:fillRect l="-8527" r="-775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071745" y="3199686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745" y="3199686"/>
                <a:ext cx="783291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8527" r="-7752" b="-8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071744" y="3630573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744" y="3630573"/>
                <a:ext cx="783291" cy="369332"/>
              </a:xfrm>
              <a:prstGeom prst="rect">
                <a:avLst/>
              </a:prstGeom>
              <a:blipFill rotWithShape="0">
                <a:blip r:embed="rId25"/>
                <a:stretch>
                  <a:fillRect l="-8527" r="-7752" b="-8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2"/>
          <p:cNvSpPr>
            <a:spLocks/>
          </p:cNvSpPr>
          <p:nvPr/>
        </p:nvSpPr>
        <p:spPr bwMode="auto">
          <a:xfrm>
            <a:off x="7816667" y="4108896"/>
            <a:ext cx="165600" cy="11520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AD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078146" y="4064415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146" y="4064415"/>
                <a:ext cx="783291" cy="369332"/>
              </a:xfrm>
              <a:prstGeom prst="rect">
                <a:avLst/>
              </a:prstGeom>
              <a:blipFill rotWithShape="0">
                <a:blip r:embed="rId26"/>
                <a:stretch>
                  <a:fillRect l="-8527" r="-7752" b="-8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078147" y="4495302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147" y="4495302"/>
                <a:ext cx="783291" cy="369332"/>
              </a:xfrm>
              <a:prstGeom prst="rect">
                <a:avLst/>
              </a:prstGeom>
              <a:blipFill rotWithShape="0">
                <a:blip r:embed="rId27"/>
                <a:stretch>
                  <a:fillRect l="-8527" r="-775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078146" y="4926189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146" y="4926189"/>
                <a:ext cx="783291" cy="369332"/>
              </a:xfrm>
              <a:prstGeom prst="rect">
                <a:avLst/>
              </a:prstGeom>
              <a:blipFill rotWithShape="0">
                <a:blip r:embed="rId28"/>
                <a:stretch>
                  <a:fillRect l="-8527" r="-775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utoShape 2"/>
          <p:cNvSpPr>
            <a:spLocks/>
          </p:cNvSpPr>
          <p:nvPr/>
        </p:nvSpPr>
        <p:spPr bwMode="auto">
          <a:xfrm>
            <a:off x="7847014" y="5427886"/>
            <a:ext cx="144000" cy="7200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AD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065630" y="5385652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630" y="5385652"/>
                <a:ext cx="783291" cy="369332"/>
              </a:xfrm>
              <a:prstGeom prst="rect">
                <a:avLst/>
              </a:prstGeom>
              <a:blipFill rotWithShape="0">
                <a:blip r:embed="rId27"/>
                <a:stretch>
                  <a:fillRect l="-8527" r="-775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8065629" y="5816539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629" y="5816539"/>
                <a:ext cx="783291" cy="369332"/>
              </a:xfrm>
              <a:prstGeom prst="rect">
                <a:avLst/>
              </a:prstGeom>
              <a:blipFill rotWithShape="0">
                <a:blip r:embed="rId28"/>
                <a:stretch>
                  <a:fillRect l="-8527" r="-7752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075451" y="6293512"/>
                <a:ext cx="78329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451" y="6293512"/>
                <a:ext cx="783291" cy="369332"/>
              </a:xfrm>
              <a:prstGeom prst="rect">
                <a:avLst/>
              </a:prstGeom>
              <a:blipFill rotWithShape="0">
                <a:blip r:embed="rId29"/>
                <a:stretch>
                  <a:fillRect l="-8594" r="-7813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153227" y="5867524"/>
                <a:ext cx="32060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27" y="5867524"/>
                <a:ext cx="320601" cy="369332"/>
              </a:xfrm>
              <a:prstGeom prst="rect">
                <a:avLst/>
              </a:prstGeom>
              <a:blipFill rotWithShape="0">
                <a:blip r:embed="rId30"/>
                <a:stretch>
                  <a:fillRect l="-18868" r="-1698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177035" y="4848338"/>
                <a:ext cx="25968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35" y="4848338"/>
                <a:ext cx="259686" cy="369332"/>
              </a:xfrm>
              <a:prstGeom prst="rect">
                <a:avLst/>
              </a:prstGeom>
              <a:blipFill rotWithShape="0">
                <a:blip r:embed="rId31"/>
                <a:stretch>
                  <a:fillRect l="-23256" r="-20930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105595" y="3776784"/>
                <a:ext cx="36548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595" y="3776784"/>
                <a:ext cx="365485" cy="369332"/>
              </a:xfrm>
              <a:prstGeom prst="rect">
                <a:avLst/>
              </a:prstGeom>
              <a:blipFill rotWithShape="0">
                <a:blip r:embed="rId32"/>
                <a:stretch>
                  <a:fillRect l="-16667" r="-16667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147379" y="2466464"/>
                <a:ext cx="31899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𝑵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379" y="2466464"/>
                <a:ext cx="318998" cy="369332"/>
              </a:xfrm>
              <a:prstGeom prst="rect">
                <a:avLst/>
              </a:prstGeom>
              <a:blipFill rotWithShape="0">
                <a:blip r:embed="rId33"/>
                <a:stretch>
                  <a:fillRect l="-18868" r="-1698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80320" y="6205038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20" y="6205038"/>
                <a:ext cx="269304" cy="369332"/>
              </a:xfrm>
              <a:prstGeom prst="rect">
                <a:avLst/>
              </a:prstGeom>
              <a:blipFill rotWithShape="0">
                <a:blip r:embed="rId34"/>
                <a:stretch>
                  <a:fillRect l="-22727" r="-25000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91291" y="5357524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𝟖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91" y="5357524"/>
                <a:ext cx="269304" cy="369332"/>
              </a:xfrm>
              <a:prstGeom prst="rect">
                <a:avLst/>
              </a:prstGeom>
              <a:blipFill rotWithShape="0">
                <a:blip r:embed="rId35"/>
                <a:stretch>
                  <a:fillRect l="-25000" r="-22727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82808" y="4319034"/>
                <a:ext cx="4536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𝟏𝟖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08" y="4319034"/>
                <a:ext cx="453650" cy="369332"/>
              </a:xfrm>
              <a:prstGeom prst="rect">
                <a:avLst/>
              </a:prstGeom>
              <a:blipFill rotWithShape="0">
                <a:blip r:embed="rId36"/>
                <a:stretch>
                  <a:fillRect l="-13514" r="-14865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703643" y="2999695"/>
                <a:ext cx="4536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43" y="2999695"/>
                <a:ext cx="453650" cy="369332"/>
              </a:xfrm>
              <a:prstGeom prst="rect">
                <a:avLst/>
              </a:prstGeom>
              <a:blipFill rotWithShape="0">
                <a:blip r:embed="rId37"/>
                <a:stretch>
                  <a:fillRect l="-13333" r="-13333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357311" y="6001205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𝟏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11" y="6001205"/>
                <a:ext cx="971550" cy="573165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354030" y="3002066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030" y="3002066"/>
                <a:ext cx="971550" cy="573165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650906" y="2995853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906" y="2995853"/>
                <a:ext cx="971550" cy="573165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3990640" y="2996947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𝒅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640" y="2996947"/>
                <a:ext cx="971550" cy="573165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5330380" y="2990734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𝒇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𝟏𝟒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80" y="2990734"/>
                <a:ext cx="971550" cy="573165"/>
              </a:xfrm>
              <a:prstGeom prst="rect">
                <a:avLst/>
              </a:prstGeom>
              <a:blipFill rotWithShape="0">
                <a:blip r:embed="rId42"/>
                <a:stretch>
                  <a:fillRect b="-204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355682" y="4058534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𝟑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2" y="4058534"/>
                <a:ext cx="971550" cy="573165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652558" y="4052321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𝟑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58" y="4052321"/>
                <a:ext cx="971550" cy="57316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992292" y="4053415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𝟑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𝒅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92" y="4053415"/>
                <a:ext cx="971550" cy="573165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361748" y="5083833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748" y="5083833"/>
                <a:ext cx="971550" cy="573165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658624" y="5077620"/>
                <a:ext cx="971550" cy="573165"/>
              </a:xfrm>
              <a:prstGeom prst="rect">
                <a:avLst/>
              </a:prstGeom>
              <a:solidFill>
                <a:srgbClr val="E2EEFF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624" y="5077620"/>
                <a:ext cx="971550" cy="573165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9312320" y="6269950"/>
                <a:ext cx="57060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320" y="6269950"/>
                <a:ext cx="570604" cy="377667"/>
              </a:xfrm>
              <a:prstGeom prst="rect">
                <a:avLst/>
              </a:prstGeom>
              <a:blipFill rotWithShape="0">
                <a:blip r:embed="rId48"/>
                <a:stretch>
                  <a:fillRect l="-11828" t="-3279" r="-4301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290442" y="3618235"/>
                <a:ext cx="57060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42" y="3618235"/>
                <a:ext cx="570604" cy="377667"/>
              </a:xfrm>
              <a:prstGeom prst="rect">
                <a:avLst/>
              </a:prstGeom>
              <a:blipFill rotWithShape="0">
                <a:blip r:embed="rId49"/>
                <a:stretch>
                  <a:fillRect l="-10638" t="-3279" r="-3191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9278154" y="3199686"/>
                <a:ext cx="60747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154" y="3199686"/>
                <a:ext cx="607474" cy="377667"/>
              </a:xfrm>
              <a:prstGeom prst="rect">
                <a:avLst/>
              </a:prstGeom>
              <a:blipFill rotWithShape="0">
                <a:blip r:embed="rId50"/>
                <a:stretch>
                  <a:fillRect l="-10000" t="-3226" r="-3000" b="-2258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9285310" y="2745603"/>
                <a:ext cx="750141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310" y="2745603"/>
                <a:ext cx="750141" cy="377667"/>
              </a:xfrm>
              <a:prstGeom prst="rect">
                <a:avLst/>
              </a:prstGeom>
              <a:blipFill rotWithShape="0">
                <a:blip r:embed="rId51"/>
                <a:stretch>
                  <a:fillRect l="-8130" t="-1613" r="-2439" b="-645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9273022" y="2327054"/>
                <a:ext cx="72449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𝒇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𝟏𝟒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022" y="2327054"/>
                <a:ext cx="724494" cy="377667"/>
              </a:xfrm>
              <a:prstGeom prst="rect">
                <a:avLst/>
              </a:prstGeom>
              <a:blipFill rotWithShape="0">
                <a:blip r:embed="rId52"/>
                <a:stretch>
                  <a:fillRect l="-8403" t="-3226" r="-2521" b="-3225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9315024" y="4911901"/>
                <a:ext cx="57060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024" y="4911901"/>
                <a:ext cx="570604" cy="377667"/>
              </a:xfrm>
              <a:prstGeom prst="rect">
                <a:avLst/>
              </a:prstGeom>
              <a:blipFill rotWithShape="0">
                <a:blip r:embed="rId53"/>
                <a:stretch>
                  <a:fillRect l="-10638" t="-3226" r="-3191" b="-483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9302736" y="4479064"/>
                <a:ext cx="60747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36" y="4479064"/>
                <a:ext cx="607474" cy="377667"/>
              </a:xfrm>
              <a:prstGeom prst="rect">
                <a:avLst/>
              </a:prstGeom>
              <a:blipFill rotWithShape="0">
                <a:blip r:embed="rId54"/>
                <a:stretch>
                  <a:fillRect l="-10000" t="-3226" r="-3000" b="-2258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9309892" y="4053557"/>
                <a:ext cx="750141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92" y="4053557"/>
                <a:ext cx="750141" cy="377667"/>
              </a:xfrm>
              <a:prstGeom prst="rect">
                <a:avLst/>
              </a:prstGeom>
              <a:blipFill rotWithShape="0">
                <a:blip r:embed="rId55"/>
                <a:stretch>
                  <a:fillRect l="-8130" t="-3226" r="-2439" b="-645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9324851" y="5807861"/>
                <a:ext cx="57060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51" y="5807861"/>
                <a:ext cx="570604" cy="377667"/>
              </a:xfrm>
              <a:prstGeom prst="rect">
                <a:avLst/>
              </a:prstGeom>
              <a:blipFill rotWithShape="0">
                <a:blip r:embed="rId56"/>
                <a:stretch>
                  <a:fillRect l="-11828" t="-3226" r="-4301" b="-483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9312563" y="5375024"/>
                <a:ext cx="607474" cy="377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563" y="5375024"/>
                <a:ext cx="607474" cy="377667"/>
              </a:xfrm>
              <a:prstGeom prst="rect">
                <a:avLst/>
              </a:prstGeom>
              <a:blipFill rotWithShape="0">
                <a:blip r:embed="rId57"/>
                <a:stretch>
                  <a:fillRect l="-11111" t="-3226" r="-4040" b="-2258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utoShape 2"/>
          <p:cNvSpPr>
            <a:spLocks/>
          </p:cNvSpPr>
          <p:nvPr/>
        </p:nvSpPr>
        <p:spPr bwMode="auto">
          <a:xfrm flipH="1">
            <a:off x="10091186" y="2420996"/>
            <a:ext cx="249591" cy="4153374"/>
          </a:xfrm>
          <a:prstGeom prst="leftBrace">
            <a:avLst>
              <a:gd name="adj1" fmla="val 88271"/>
              <a:gd name="adj2" fmla="val 50344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561070" y="3593083"/>
            <a:ext cx="543739" cy="1815882"/>
          </a:xfrm>
          <a:prstGeom prst="rect">
            <a:avLst/>
          </a:prstGeom>
          <a:solidFill>
            <a:srgbClr val="FFFED6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电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子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组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态</a:t>
            </a:r>
          </a:p>
        </p:txBody>
      </p:sp>
    </p:spTree>
    <p:extLst>
      <p:ext uri="{BB962C8B-B14F-4D97-AF65-F5344CB8AC3E}">
        <p14:creationId xmlns:p14="http://schemas.microsoft.com/office/powerpoint/2010/main" val="9304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"/>
                            </p:stCondLst>
                            <p:childTnLst>
                              <p:par>
                                <p:cTn id="2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0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500"/>
                            </p:stCondLst>
                            <p:childTnLst>
                              <p:par>
                                <p:cTn id="2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4" grpId="0"/>
      <p:bldP spid="25" grpId="0"/>
      <p:bldP spid="26" grpId="0"/>
      <p:bldP spid="27" grpId="0"/>
      <p:bldP spid="28" grpId="0" animBg="1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 animBg="1"/>
      <p:bldP spid="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能量最小原理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原子系统处于正常状态时，每个电子趋向占有最低能量的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能级。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1986600"/>
                <a:ext cx="10915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主量子数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低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，离原子核越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近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的壳层首先被电子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填满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986600"/>
                <a:ext cx="10915168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453" t="-16667" r="-61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188" y="2571375"/>
                <a:ext cx="1062502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角量子数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也有影响，有时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较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小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的壳层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未被填满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:r>
                  <a:rPr lang="en-US" altLang="zh-CN" sz="3200" b="1" dirty="0">
                    <a:solidFill>
                      <a:srgbClr val="FF0000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较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大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的壳层却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有电子被填入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571375"/>
                <a:ext cx="1062502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492" t="-10169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96844" y="3694759"/>
                <a:ext cx="830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8E051F"/>
                    </a:solidFill>
                    <a:latin typeface="SimHei" charset="-122"/>
                    <a:ea typeface="SimHei" charset="-122"/>
                    <a:cs typeface="SimHei" charset="-122"/>
                  </a:rPr>
                  <a:t>经验规律：能级的高低由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𝟕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3200" b="1" dirty="0">
                    <a:solidFill>
                      <a:srgbClr val="8E051F"/>
                    </a:solidFill>
                    <a:latin typeface="SimHei" charset="-122"/>
                    <a:ea typeface="SimHei" charset="-122"/>
                    <a:cs typeface="SimHei" charset="-122"/>
                  </a:rPr>
                  <a:t>总括决定。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44" y="3694759"/>
                <a:ext cx="8301375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909" t="-16667" r="-110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68188" y="4354276"/>
                <a:ext cx="46153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例：比较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的能级大小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354276"/>
                <a:ext cx="461536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774" t="-13953" r="-118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27772" y="4937950"/>
                <a:ext cx="46903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772" y="4937950"/>
                <a:ext cx="46903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527772" y="5472155"/>
                <a:ext cx="51636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772" y="5472155"/>
                <a:ext cx="51636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2171700" y="5043508"/>
            <a:ext cx="757238" cy="251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171700" y="5561598"/>
            <a:ext cx="757238" cy="251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146691" y="4937950"/>
                <a:ext cx="402026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+0.7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=4+0.7×0=4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91" y="4937950"/>
                <a:ext cx="4020268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146691" y="5472155"/>
                <a:ext cx="429277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+0.7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=3+0.7×2=4.4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91" y="5472155"/>
                <a:ext cx="4292778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279948" y="5949208"/>
                <a:ext cx="6000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的能量较小，电子首先填入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态。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948" y="5949208"/>
                <a:ext cx="6000361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5116" r="-61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4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5" y="85728"/>
            <a:ext cx="9197658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1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角动量量子化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1003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电子具有动量，因此对于坐标原点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原子核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就有角动量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89283" y="1733004"/>
                <a:ext cx="2902013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83" y="1733004"/>
                <a:ext cx="2902013" cy="596382"/>
              </a:xfrm>
              <a:prstGeom prst="rect">
                <a:avLst/>
              </a:prstGeom>
              <a:blipFill rotWithShape="0">
                <a:blip r:embed="rId2"/>
                <a:stretch>
                  <a:fillRect b="-102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327982" y="1528504"/>
                <a:ext cx="35342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 ⋯,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982" y="1528504"/>
                <a:ext cx="353423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334695" y="2057007"/>
                <a:ext cx="25026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：角量子数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695" y="2057007"/>
                <a:ext cx="2502608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6667" r="-365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918491" y="1478376"/>
                <a:ext cx="168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共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个值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491" y="1478376"/>
                <a:ext cx="1681871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9420" t="-16842" r="-8333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68188" y="270865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玻尔理论中角动量量子化表达式：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661600" y="2782955"/>
                <a:ext cx="135049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00" y="2782955"/>
                <a:ext cx="135049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166843" y="2774828"/>
                <a:ext cx="241034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43" y="2774828"/>
                <a:ext cx="241034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68187" y="334168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玻尔理论与量子力学在此问题上的异同：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0530" y="3920184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5"/>
                </a:solidFill>
                <a:latin typeface="SimHei" charset="-122"/>
                <a:ea typeface="SimHei" charset="-122"/>
                <a:cs typeface="SimHei" charset="-122"/>
              </a:rPr>
              <a:t>相同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：电子运动的能量，角动量都是量子化的。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0530" y="451123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差异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：轨道意义的丧失和角动量的量子化形式。</a:t>
            </a:r>
          </a:p>
        </p:txBody>
      </p:sp>
    </p:spTree>
    <p:extLst>
      <p:ext uri="{BB962C8B-B14F-4D97-AF65-F5344CB8AC3E}">
        <p14:creationId xmlns:p14="http://schemas.microsoft.com/office/powerpoint/2010/main" val="4645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82945" y="477307"/>
                <a:ext cx="2736775" cy="9689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45" y="477307"/>
                <a:ext cx="2736775" cy="9689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41716" y="471641"/>
                <a:ext cx="208275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3, 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16" y="471641"/>
                <a:ext cx="208275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93684" y="900789"/>
                <a:ext cx="25026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：主量子数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684" y="900789"/>
                <a:ext cx="2502608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6667" r="-559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76234" y="670461"/>
                <a:ext cx="2537490" cy="521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34" y="670461"/>
                <a:ext cx="2537490" cy="521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762517" y="460697"/>
                <a:ext cx="275575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⋯, 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517" y="460697"/>
                <a:ext cx="275575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762517" y="899884"/>
                <a:ext cx="25026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：角量子数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517" y="899884"/>
                <a:ext cx="2502608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365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738814" y="16214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玻尔理论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27840" y="16214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量子力学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5383786" y="2473483"/>
            <a:ext cx="0" cy="3600000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9706" y="2473483"/>
                <a:ext cx="164487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𝑚𝑣𝑟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6" y="2473483"/>
                <a:ext cx="1644874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2651884" y="240928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对应着轨道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859095" y="2430048"/>
                <a:ext cx="2902013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95" y="2430048"/>
                <a:ext cx="2902013" cy="596382"/>
              </a:xfrm>
              <a:prstGeom prst="rect">
                <a:avLst/>
              </a:prstGeom>
              <a:blipFill rotWithShape="0">
                <a:blip r:embed="rId9"/>
                <a:stretch>
                  <a:fillRect b="-206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8901786" y="24092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无轨道存在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29706" y="3194113"/>
                <a:ext cx="41803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的取值和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的数值都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由主量子数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决定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6" y="3194113"/>
                <a:ext cx="4180375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3796" t="-9040" r="-3212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857492" y="3194113"/>
                <a:ext cx="541148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的取值和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的数值分别由角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量子数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和由主量子数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决定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2" y="3194113"/>
                <a:ext cx="5411481" cy="1077218"/>
              </a:xfrm>
              <a:prstGeom prst="rect">
                <a:avLst/>
              </a:prstGeom>
              <a:blipFill rotWithShape="0">
                <a:blip r:embed="rId11"/>
                <a:stretch>
                  <a:fillRect l="-2928" t="-9040" r="-2140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29706" y="4471382"/>
                <a:ext cx="33233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的取值没有限制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6" y="4471382"/>
                <a:ext cx="3323346" cy="584775"/>
              </a:xfrm>
              <a:prstGeom prst="rect">
                <a:avLst/>
              </a:prstGeom>
              <a:blipFill rotWithShape="0">
                <a:blip r:embed="rId12"/>
                <a:stretch>
                  <a:fillRect t="-16667" r="-403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857492" y="4471381"/>
                <a:ext cx="48798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一定时，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的取值有限制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2" y="4471381"/>
                <a:ext cx="4879862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6667" r="-37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887908" y="5167145"/>
                <a:ext cx="264213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≤ℓ≤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908" y="5167145"/>
                <a:ext cx="2642134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636159" y="5082737"/>
                <a:ext cx="2715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只能取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个值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159" y="5082737"/>
                <a:ext cx="2715808" cy="584775"/>
              </a:xfrm>
              <a:prstGeom prst="rect">
                <a:avLst/>
              </a:prstGeom>
              <a:blipFill rotWithShape="0">
                <a:blip r:embed="rId15"/>
                <a:stretch>
                  <a:fillRect t="-16667" r="-516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919685" y="5084292"/>
                <a:ext cx="115935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85" y="5084292"/>
                <a:ext cx="1159356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9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615050" y="3470834"/>
            <a:ext cx="2880000" cy="288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10230964" y="3230086"/>
            <a:ext cx="1050410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8188" y="30268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角动量的空间量子化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841683" y="274546"/>
                <a:ext cx="5859040" cy="8271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l-GR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𝜆𝛩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mr-IN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𝛩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83" y="274546"/>
                <a:ext cx="5859040" cy="8271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900158" y="1101696"/>
                <a:ext cx="2798074" cy="8909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den>
                      </m:f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𝛷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r>
                        <a:rPr kumimoji="1" lang="el-GR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𝛷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158" y="1101696"/>
                <a:ext cx="2798074" cy="8909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893251"/>
            <a:ext cx="5929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求解第三个方程可知，处于定态的氢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原子中电子的角动量在空间的取向不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是任意的，只能取一些特定的方向。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8188" y="2278246"/>
                <a:ext cx="9706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这些方向确定的原则：角动量在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轴上的投影，只能取整数。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278246"/>
                <a:ext cx="970650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319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644118" y="3087066"/>
                <a:ext cx="184127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118" y="3087066"/>
                <a:ext cx="1841273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81695" y="2815534"/>
                <a:ext cx="290470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±1,⋯,±ℓ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815534"/>
                <a:ext cx="290470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681695" y="3254721"/>
                <a:ext cx="27889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：磁量子数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3254721"/>
                <a:ext cx="2788969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502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617412" y="3841137"/>
                <a:ext cx="49784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对于确定的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个值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412" y="3841137"/>
                <a:ext cx="497847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2448" t="-13953" r="-1102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/>
          <p:cNvCxnSpPr/>
          <p:nvPr/>
        </p:nvCxnSpPr>
        <p:spPr>
          <a:xfrm flipV="1">
            <a:off x="10230964" y="2353797"/>
            <a:ext cx="0" cy="2974679"/>
          </a:xfrm>
          <a:prstGeom prst="line">
            <a:avLst/>
          </a:prstGeom>
          <a:ln w="317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303875" y="2278246"/>
                <a:ext cx="28533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875" y="2278246"/>
                <a:ext cx="285335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/>
          <p:nvPr/>
        </p:nvCxnSpPr>
        <p:spPr>
          <a:xfrm flipV="1">
            <a:off x="10216895" y="3208347"/>
            <a:ext cx="1079463" cy="1405856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1197883" y="3314304"/>
                <a:ext cx="25968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83" y="3314304"/>
                <a:ext cx="25968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3256" r="-20930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/>
          <p:nvPr/>
        </p:nvCxnSpPr>
        <p:spPr>
          <a:xfrm flipH="1" flipV="1">
            <a:off x="10224411" y="3208347"/>
            <a:ext cx="0" cy="1374133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817412" y="2949027"/>
                <a:ext cx="38786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412" y="2949027"/>
                <a:ext cx="38786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5625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323427" y="4380066"/>
                <a:ext cx="2848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的电子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427" y="4380066"/>
                <a:ext cx="2848024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4283" t="-15294" r="-3212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4323427" y="49032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角动量为：</a:t>
            </a:r>
            <a:endParaRPr lang="en-US" altLang="zh-CN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179311" y="4910354"/>
                <a:ext cx="3650936" cy="521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e>
                      </m:ra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311" y="4910354"/>
                <a:ext cx="3650936" cy="5218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4323426" y="540402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被允许的取向：</a:t>
            </a:r>
            <a:endParaRPr lang="en-US" altLang="zh-CN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101685" y="5949726"/>
                <a:ext cx="240354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±1,±2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5" y="5949726"/>
                <a:ext cx="2403542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7757873" y="58744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共</a:t>
            </a:r>
            <a:r>
              <a:rPr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个取向</a:t>
            </a:r>
            <a:endParaRPr lang="en-US" altLang="zh-CN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 flipV="1">
            <a:off x="2055488" y="2882883"/>
            <a:ext cx="0" cy="37922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122793" y="2815533"/>
                <a:ext cx="28533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93" y="2815533"/>
                <a:ext cx="285335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/>
          <p:cNvCxnSpPr>
            <a:endCxn id="34" idx="6"/>
          </p:cNvCxnSpPr>
          <p:nvPr/>
        </p:nvCxnSpPr>
        <p:spPr>
          <a:xfrm>
            <a:off x="2074168" y="4903287"/>
            <a:ext cx="1440000" cy="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06032" y="4628267"/>
            <a:ext cx="2880000" cy="57157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/>
          <p:cNvCxnSpPr/>
          <p:nvPr/>
        </p:nvCxnSpPr>
        <p:spPr>
          <a:xfrm flipV="1">
            <a:off x="2095766" y="4258568"/>
            <a:ext cx="1233690" cy="631609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V="1">
            <a:off x="2068460" y="3747388"/>
            <a:ext cx="838317" cy="11559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>
            <a:off x="2066717" y="4903287"/>
            <a:ext cx="1271923" cy="6300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>
            <a:off x="2055488" y="4915050"/>
            <a:ext cx="838800" cy="11556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779676" y="4076813"/>
            <a:ext cx="2548697" cy="37761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89943" y="5329110"/>
            <a:ext cx="2548697" cy="378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281085" y="5958382"/>
            <a:ext cx="1585067" cy="2236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281085" y="3635105"/>
            <a:ext cx="1585067" cy="2236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1656214" y="3108611"/>
                <a:ext cx="37029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214" y="3108611"/>
                <a:ext cx="370293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0000" r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766028" y="3567865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28" y="3567865"/>
                <a:ext cx="269304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25000" r="-22727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1765082" y="4087949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082" y="4087949"/>
                <a:ext cx="269304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5000" r="-22727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1764260" y="4723392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60" y="4723392"/>
                <a:ext cx="269304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2222" r="-22222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1552445" y="5883088"/>
                <a:ext cx="49853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45" y="5883088"/>
                <a:ext cx="498534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2469" r="-1358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1551340" y="5344987"/>
                <a:ext cx="49853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340" y="5344987"/>
                <a:ext cx="498534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1220" r="-13415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9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  <p:bldP spid="16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3" grpId="0"/>
      <p:bldP spid="38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线连接符 70"/>
          <p:cNvCxnSpPr/>
          <p:nvPr/>
        </p:nvCxnSpPr>
        <p:spPr>
          <a:xfrm>
            <a:off x="8960309" y="3740886"/>
            <a:ext cx="82012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/>
          <p:nvPr/>
        </p:nvCxnSpPr>
        <p:spPr>
          <a:xfrm>
            <a:off x="8958730" y="6032548"/>
            <a:ext cx="82012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/>
          <p:cNvCxnSpPr/>
          <p:nvPr/>
        </p:nvCxnSpPr>
        <p:spPr>
          <a:xfrm>
            <a:off x="8966227" y="5512651"/>
            <a:ext cx="12600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8964781" y="4237998"/>
            <a:ext cx="12600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endCxn id="17" idx="7"/>
          </p:cNvCxnSpPr>
          <p:nvPr/>
        </p:nvCxnSpPr>
        <p:spPr>
          <a:xfrm>
            <a:off x="4361216" y="4665710"/>
            <a:ext cx="736916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254457" y="4349385"/>
            <a:ext cx="2160000" cy="216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302682"/>
                <a:ext cx="8280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例：画出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时，电子角动量的空间量子化情形。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02682"/>
                <a:ext cx="828060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546" t="-15294" r="-221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68188" y="82590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83296" y="825902"/>
                <a:ext cx="41576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可能的取值为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96" y="825902"/>
                <a:ext cx="4157677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76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83177" y="872068"/>
                <a:ext cx="155459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1,2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77" y="872068"/>
                <a:ext cx="155459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83295" y="1349122"/>
                <a:ext cx="317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,ℓ</m:t>
                    </m:r>
                    <m:r>
                      <a:rPr lang="en-US" altLang="zh-CN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95" y="1349122"/>
                <a:ext cx="3177921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3839" t="-13953" r="-287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36666" y="1928614"/>
                <a:ext cx="3203506" cy="521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666" y="1928614"/>
                <a:ext cx="3203506" cy="5218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83295" y="2619237"/>
                <a:ext cx="317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,ℓ</m:t>
                    </m:r>
                    <m:r>
                      <a:rPr lang="en-US" altLang="zh-CN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95" y="2619237"/>
                <a:ext cx="3177921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839" t="-15294" r="-2879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36666" y="3197319"/>
                <a:ext cx="3650936" cy="521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</m:ra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666" y="3197319"/>
                <a:ext cx="3650936" cy="521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436666" y="3773991"/>
                <a:ext cx="157998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666" y="3773991"/>
                <a:ext cx="157998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36666" y="4298621"/>
                <a:ext cx="181633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±1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666" y="4298621"/>
                <a:ext cx="181633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V="1">
            <a:off x="4334457" y="3917487"/>
            <a:ext cx="0" cy="27365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462671" y="3814166"/>
                <a:ext cx="28533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71" y="3814166"/>
                <a:ext cx="28533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/>
          <p:cNvCxnSpPr>
            <a:endCxn id="17" idx="6"/>
          </p:cNvCxnSpPr>
          <p:nvPr/>
        </p:nvCxnSpPr>
        <p:spPr>
          <a:xfrm>
            <a:off x="4334457" y="5409724"/>
            <a:ext cx="1080000" cy="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7" idx="7"/>
          </p:cNvCxnSpPr>
          <p:nvPr/>
        </p:nvCxnSpPr>
        <p:spPr>
          <a:xfrm flipV="1">
            <a:off x="4347148" y="4665710"/>
            <a:ext cx="750984" cy="741252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277340" y="4381875"/>
                <a:ext cx="1227451" cy="4128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rad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340" y="4381875"/>
                <a:ext cx="1227451" cy="41287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连接符 25"/>
          <p:cNvCxnSpPr/>
          <p:nvPr/>
        </p:nvCxnSpPr>
        <p:spPr>
          <a:xfrm>
            <a:off x="4347148" y="6168609"/>
            <a:ext cx="736916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345732" y="5431115"/>
            <a:ext cx="752400" cy="7416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041601" y="4503273"/>
                <a:ext cx="26609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601" y="4503273"/>
                <a:ext cx="26609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22727" b="-8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825750" y="5973907"/>
                <a:ext cx="49532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50" y="5973907"/>
                <a:ext cx="49532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469" r="-1358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038395" y="5252658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395" y="5252658"/>
                <a:ext cx="26930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2222" r="-22222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752947" y="1353402"/>
                <a:ext cx="317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𝟑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,ℓ</m:t>
                    </m:r>
                    <m:r>
                      <a:rPr lang="en-US" altLang="zh-CN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47" y="1353402"/>
                <a:ext cx="3177921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4031" t="-13953" r="-2687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810137" y="1876862"/>
                <a:ext cx="3650936" cy="521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e>
                      </m:ra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37" y="1876862"/>
                <a:ext cx="3650936" cy="5218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810137" y="2453534"/>
                <a:ext cx="157998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37" y="2453534"/>
                <a:ext cx="1579983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810137" y="2935960"/>
                <a:ext cx="241636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±1, ±2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37" y="2935960"/>
                <a:ext cx="2416367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/>
          <p:cNvSpPr/>
          <p:nvPr/>
        </p:nvSpPr>
        <p:spPr>
          <a:xfrm>
            <a:off x="7501191" y="3450264"/>
            <a:ext cx="2880000" cy="288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8941629" y="2862313"/>
            <a:ext cx="0" cy="37922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008934" y="2794963"/>
                <a:ext cx="28533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34" y="2794963"/>
                <a:ext cx="285335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/>
          <p:cNvCxnSpPr/>
          <p:nvPr/>
        </p:nvCxnSpPr>
        <p:spPr>
          <a:xfrm>
            <a:off x="8960309" y="4882717"/>
            <a:ext cx="1440000" cy="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V="1">
            <a:off x="8981907" y="4237998"/>
            <a:ext cx="1233690" cy="631609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V="1">
            <a:off x="8954601" y="3726818"/>
            <a:ext cx="838317" cy="11559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>
            <a:off x="8952858" y="4882717"/>
            <a:ext cx="1271923" cy="6300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>
            <a:off x="8941629" y="4894480"/>
            <a:ext cx="838800" cy="11556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10294162" y="3866388"/>
                <a:ext cx="1227451" cy="4128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𝟔</m:t>
                          </m:r>
                        </m:e>
                      </m:rad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162" y="3866388"/>
                <a:ext cx="1227451" cy="41287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8641613" y="4072823"/>
                <a:ext cx="26609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613" y="4072823"/>
                <a:ext cx="266098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25581" r="-25581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8425762" y="5318370"/>
                <a:ext cx="49532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62" y="5318370"/>
                <a:ext cx="495328" cy="369332"/>
              </a:xfrm>
              <a:prstGeom prst="rect">
                <a:avLst/>
              </a:prstGeom>
              <a:blipFill rotWithShape="0">
                <a:blip r:embed="rId23"/>
                <a:stretch>
                  <a:fillRect l="-1235" r="-1358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8638407" y="4737800"/>
                <a:ext cx="26930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407" y="4737800"/>
                <a:ext cx="269304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22727" r="-2500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8460991" y="3577898"/>
                <a:ext cx="4504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991" y="3577898"/>
                <a:ext cx="450444" cy="369332"/>
              </a:xfrm>
              <a:prstGeom prst="rect">
                <a:avLst/>
              </a:prstGeom>
              <a:blipFill rotWithShape="0">
                <a:blip r:embed="rId25"/>
                <a:stretch>
                  <a:fillRect l="-14865" r="-13514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8239368" y="5835315"/>
                <a:ext cx="67967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368" y="5835315"/>
                <a:ext cx="679673" cy="369332"/>
              </a:xfrm>
              <a:prstGeom prst="rect">
                <a:avLst/>
              </a:prstGeom>
              <a:blipFill rotWithShape="0">
                <a:blip r:embed="rId26"/>
                <a:stretch>
                  <a:fillRect l="-1802" r="-991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7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23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8" grpId="0" animBg="1"/>
      <p:bldP spid="50" grpId="0"/>
      <p:bldP spid="67" grpId="0"/>
      <p:bldP spid="68" grpId="0"/>
      <p:bldP spid="69" grpId="0"/>
      <p:bldP spid="70" grpId="0"/>
      <p:bldP spid="78" grpId="0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41369" y="302682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氢原子中电子的稳定状态用一组三个量子数来描述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887457"/>
                <a:ext cx="27077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主量子数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2707793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585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069347" y="147685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表示氢原子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的能量状态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55009" y="936216"/>
                <a:ext cx="3025957" cy="11074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09" y="936216"/>
                <a:ext cx="3025957" cy="11074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97213" y="2782958"/>
                <a:ext cx="2902013" cy="5963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ℓ(ℓ+1)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13" y="2782958"/>
                <a:ext cx="2902013" cy="5963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8188" y="2445108"/>
                <a:ext cx="27077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角量子数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445108"/>
                <a:ext cx="2707793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585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058612" y="304033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表示角动量的量子化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8188" y="4008588"/>
                <a:ext cx="299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3).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磁量子数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008588"/>
                <a:ext cx="2990947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530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058612" y="4593362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表示角动量的空间量子化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47350" y="4118599"/>
                <a:ext cx="1841273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50" y="4118599"/>
                <a:ext cx="184127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005020" y="2116536"/>
                <a:ext cx="241034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020" y="2116536"/>
                <a:ext cx="241034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136899" y="3458322"/>
                <a:ext cx="387407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=0, 1, 2,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99" y="3458322"/>
                <a:ext cx="3874074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347758" y="4685694"/>
                <a:ext cx="366382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=0,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1, 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⋯, ±ℓ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758" y="4685694"/>
                <a:ext cx="3663823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468188" y="5444269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其中，角量子数不同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的电子分别被称为：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214549" y="5468802"/>
                <a:ext cx="510703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  <m:r>
                        <a:rPr kumimoji="1" lang="zh-CN" altLang="en-US" sz="3200" b="0" i="1" smtClean="0"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1</m:t>
                      </m:r>
                      <m:r>
                        <a:rPr kumimoji="1" lang="zh-CN" altLang="en-US" sz="3200" b="0" i="1" smtClean="0"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2</m:t>
                      </m:r>
                      <m:r>
                        <a:rPr kumimoji="1" lang="zh-CN" altLang="en-US" sz="3200" b="0" i="1" smtClean="0"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3</m:t>
                      </m:r>
                      <m:r>
                        <a:rPr kumimoji="1" lang="zh-CN" altLang="en-US" sz="3200" b="0" i="1" smtClean="0"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4</m:t>
                      </m:r>
                      <m:r>
                        <a:rPr kumimoji="1" lang="zh-CN" altLang="en-US" sz="3200" b="0" i="1" smtClean="0">
                          <a:latin typeface="Cambria Math" charset="0"/>
                        </a:rPr>
                        <m:t>，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5</m:t>
                      </m:r>
                      <m:r>
                        <a:rPr kumimoji="1" lang="zh-CN" altLang="en-US" sz="3200" b="0" i="1" smtClean="0">
                          <a:latin typeface="Cambria Math" charset="0"/>
                        </a:rPr>
                        <m:t>，</m:t>
                      </m:r>
                      <m:r>
                        <a:rPr kumimoji="1" lang="zh-CN" alt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49" y="5468802"/>
                <a:ext cx="5107039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971302" y="6000908"/>
                <a:ext cx="31899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02" y="6000908"/>
                <a:ext cx="318997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602003" y="5998563"/>
                <a:ext cx="36708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003" y="5998563"/>
                <a:ext cx="367088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252659" y="6037189"/>
                <a:ext cx="37670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59" y="6037189"/>
                <a:ext cx="376705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889247" y="6037189"/>
                <a:ext cx="34304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47" y="6037189"/>
                <a:ext cx="343043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503006" y="6005688"/>
                <a:ext cx="38952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𝒈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006" y="6005688"/>
                <a:ext cx="389529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163251" y="6045334"/>
                <a:ext cx="37189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51" y="6045334"/>
                <a:ext cx="371897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4.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电子的波函数和空间几率分布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7806123" y="595069"/>
            <a:ext cx="3610963" cy="3253333"/>
            <a:chOff x="3600" y="1383"/>
            <a:chExt cx="1916" cy="1833"/>
          </a:xfrm>
        </p:grpSpPr>
        <p:sp>
          <p:nvSpPr>
            <p:cNvPr id="4" name="Line 18"/>
            <p:cNvSpPr>
              <a:spLocks noChangeShapeType="1"/>
            </p:cNvSpPr>
            <p:nvPr/>
          </p:nvSpPr>
          <p:spPr bwMode="auto">
            <a:xfrm>
              <a:off x="4176" y="1383"/>
              <a:ext cx="0" cy="1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19"/>
            <p:cNvSpPr>
              <a:spLocks noChangeShapeType="1"/>
            </p:cNvSpPr>
            <p:nvPr/>
          </p:nvSpPr>
          <p:spPr bwMode="auto">
            <a:xfrm>
              <a:off x="4176" y="2644"/>
              <a:ext cx="11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20"/>
            <p:cNvSpPr>
              <a:spLocks noChangeShapeType="1"/>
            </p:cNvSpPr>
            <p:nvPr/>
          </p:nvSpPr>
          <p:spPr bwMode="auto">
            <a:xfrm flipH="1">
              <a:off x="3792" y="2644"/>
              <a:ext cx="38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21"/>
            <p:cNvSpPr>
              <a:spLocks noChangeShapeType="1"/>
            </p:cNvSpPr>
            <p:nvPr/>
          </p:nvSpPr>
          <p:spPr bwMode="auto">
            <a:xfrm flipV="1">
              <a:off x="4176" y="1780"/>
              <a:ext cx="384" cy="864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22"/>
            <p:cNvSpPr>
              <a:spLocks noChangeShapeType="1"/>
            </p:cNvSpPr>
            <p:nvPr/>
          </p:nvSpPr>
          <p:spPr bwMode="auto">
            <a:xfrm>
              <a:off x="4560" y="1828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4544" y="2644"/>
              <a:ext cx="208" cy="277"/>
            </a:xfrm>
            <a:custGeom>
              <a:avLst/>
              <a:gdLst>
                <a:gd name="T0" fmla="*/ 208 w 208"/>
                <a:gd name="T1" fmla="*/ 0 h 277"/>
                <a:gd name="T2" fmla="*/ 0 w 208"/>
                <a:gd name="T3" fmla="*/ 277 h 27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8" h="277">
                  <a:moveTo>
                    <a:pt x="208" y="0"/>
                  </a:moveTo>
                  <a:lnTo>
                    <a:pt x="0" y="277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032" y="28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176" y="1575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" name="Object 26"/>
            <p:cNvGraphicFramePr>
              <a:graphicFrameLocks noChangeAspect="1"/>
            </p:cNvGraphicFramePr>
            <p:nvPr/>
          </p:nvGraphicFramePr>
          <p:xfrm>
            <a:off x="4161" y="2214"/>
            <a:ext cx="16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" name="公式" r:id="rId3" imgW="126725" imgH="177415" progId="Equation.3">
                    <p:embed/>
                  </p:oleObj>
                </mc:Choice>
                <mc:Fallback>
                  <p:oleObj name="公式" r:id="rId3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1" y="2214"/>
                          <a:ext cx="168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4185" y="2657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" name="Object 28"/>
            <p:cNvGraphicFramePr>
              <a:graphicFrameLocks noChangeAspect="1"/>
            </p:cNvGraphicFramePr>
            <p:nvPr/>
          </p:nvGraphicFramePr>
          <p:xfrm>
            <a:off x="4085" y="2675"/>
            <a:ext cx="187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3" name="公式" r:id="rId5" imgW="139579" imgH="164957" progId="Equation.3">
                    <p:embed/>
                  </p:oleObj>
                </mc:Choice>
                <mc:Fallback>
                  <p:oleObj name="公式" r:id="rId5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2675"/>
                          <a:ext cx="187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9"/>
            <p:cNvGraphicFramePr>
              <a:graphicFrameLocks noChangeAspect="1"/>
            </p:cNvGraphicFramePr>
            <p:nvPr/>
          </p:nvGraphicFramePr>
          <p:xfrm>
            <a:off x="4225" y="1392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4" name="公式" r:id="rId7" imgW="126725" imgH="126725" progId="Equation.3">
                    <p:embed/>
                  </p:oleObj>
                </mc:Choice>
                <mc:Fallback>
                  <p:oleObj name="公式" r:id="rId7" imgW="126725" imgH="1267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5" y="1392"/>
                          <a:ext cx="23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30"/>
            <p:cNvGraphicFramePr>
              <a:graphicFrameLocks noChangeAspect="1"/>
            </p:cNvGraphicFramePr>
            <p:nvPr/>
          </p:nvGraphicFramePr>
          <p:xfrm>
            <a:off x="4368" y="2077"/>
            <a:ext cx="23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5" name="公式" r:id="rId9" imgW="95256" imgH="123799" progId="Equation.3">
                    <p:embed/>
                  </p:oleObj>
                </mc:Choice>
                <mc:Fallback>
                  <p:oleObj name="公式" r:id="rId9" imgW="95256" imgH="12379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077"/>
                          <a:ext cx="23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31"/>
            <p:cNvGraphicFramePr>
              <a:graphicFrameLocks noChangeAspect="1"/>
            </p:cNvGraphicFramePr>
            <p:nvPr/>
          </p:nvGraphicFramePr>
          <p:xfrm>
            <a:off x="5232" y="2400"/>
            <a:ext cx="28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6" name="公式" r:id="rId11" imgW="139579" imgH="164957" progId="Equation.3">
                    <p:embed/>
                  </p:oleObj>
                </mc:Choice>
                <mc:Fallback>
                  <p:oleObj name="公式" r:id="rId11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2400"/>
                          <a:ext cx="28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2"/>
            <p:cNvGraphicFramePr>
              <a:graphicFrameLocks noChangeAspect="1"/>
            </p:cNvGraphicFramePr>
            <p:nvPr/>
          </p:nvGraphicFramePr>
          <p:xfrm>
            <a:off x="3600" y="2928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7" name="公式" r:id="rId13" imgW="126835" imgH="139518" progId="Equation.3">
                    <p:embed/>
                  </p:oleObj>
                </mc:Choice>
                <mc:Fallback>
                  <p:oleObj name="公式" r:id="rId13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928"/>
                          <a:ext cx="25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文本框 18"/>
          <p:cNvSpPr txBox="1"/>
          <p:nvPr/>
        </p:nvSpPr>
        <p:spPr>
          <a:xfrm>
            <a:off x="468187" y="88745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电子的波函数为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80248" y="1472232"/>
                <a:ext cx="662354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l-GR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𝛩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l-GR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𝛷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8" y="1472232"/>
                <a:ext cx="6623544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115979" y="2034971"/>
                <a:ext cx="335918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979" y="2034971"/>
                <a:ext cx="3359189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042325" y="2656530"/>
                <a:ext cx="200208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=1, 2, 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325" y="2656530"/>
                <a:ext cx="2002087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013843" y="3201935"/>
                <a:ext cx="35342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=0, 1, 2,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843" y="3201935"/>
                <a:ext cx="3534237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19431" y="3747340"/>
                <a:ext cx="332398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=0,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1, 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⋯, ±ℓ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431" y="3747340"/>
                <a:ext cx="3323987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2"/>
          <p:cNvSpPr>
            <a:spLocks/>
          </p:cNvSpPr>
          <p:nvPr/>
        </p:nvSpPr>
        <p:spPr bwMode="auto">
          <a:xfrm>
            <a:off x="1600868" y="2833178"/>
            <a:ext cx="232049" cy="140660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8186" y="432952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波函数归一化条件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68186" y="5010883"/>
                <a:ext cx="4164986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s-I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s-I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8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ℓ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6" y="5010883"/>
                <a:ext cx="4164986" cy="100424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utoShape 2"/>
          <p:cNvSpPr>
            <a:spLocks/>
          </p:cNvSpPr>
          <p:nvPr/>
        </p:nvSpPr>
        <p:spPr bwMode="auto">
          <a:xfrm>
            <a:off x="4765065" y="4740814"/>
            <a:ext cx="220310" cy="163963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626894" y="4518490"/>
                <a:ext cx="3455433" cy="9323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is-I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8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s-I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𝑑𝑟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894" y="4518490"/>
                <a:ext cx="3455433" cy="9323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111640" y="5513008"/>
                <a:ext cx="5476627" cy="9687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is-I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s-I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ℓ</m:t>
                                          </m:r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mr-IN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mr-IN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40" y="5513008"/>
                <a:ext cx="5476627" cy="96879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/>
          <p:cNvSpPr/>
          <p:nvPr/>
        </p:nvSpPr>
        <p:spPr>
          <a:xfrm>
            <a:off x="8074856" y="5725550"/>
            <a:ext cx="1944572" cy="626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459790" y="5213187"/>
                <a:ext cx="17572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立体角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𝜴</m:t>
                    </m:r>
                  </m:oMath>
                </a14:m>
                <a:endParaRPr lang="zh-CN" altLang="en-US" sz="2800" b="1" i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790" y="5213187"/>
                <a:ext cx="1757212" cy="523220"/>
              </a:xfrm>
              <a:prstGeom prst="rect">
                <a:avLst/>
              </a:prstGeom>
              <a:blipFill rotWithShape="0">
                <a:blip r:embed="rId23"/>
                <a:stretch>
                  <a:fillRect l="-7292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  <p:bldP spid="28" grpId="0" animBg="1"/>
      <p:bldP spid="29" grpId="0"/>
      <p:bldP spid="30" grpId="0"/>
      <p:bldP spid="31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电子的径向分布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8188" y="887457"/>
                <a:ext cx="79832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is-I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𝒓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𝒅𝒓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的球壳内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电子出现的几率为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79832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986" t="-16667" r="-122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00473" y="1536428"/>
                <a:ext cx="460619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sSup>
                        <m:sSupPr>
                          <m:ctrlPr>
                            <a:rPr lang="is-I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s-I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𝑑𝑟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73" y="1536428"/>
                <a:ext cx="46061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208205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径向几率密度为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071704" y="2537126"/>
                <a:ext cx="6127255" cy="9557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sub>
                      </m:sSub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𝑑𝑟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is-I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s-I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704" y="2537126"/>
                <a:ext cx="6127255" cy="9557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68187" y="3593354"/>
                <a:ext cx="11061939" cy="1644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量子力学中虽没有轨道的概念，但有电子的空间几率分布的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概念。可以证明，玻尔理论中所谓的“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轨道半径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=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.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𝟓𝟑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Å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，在量子理论中是电子出现几率最大的位置。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3593354"/>
                <a:ext cx="11061939" cy="1644874"/>
              </a:xfrm>
              <a:prstGeom prst="rect">
                <a:avLst/>
              </a:prstGeom>
              <a:blipFill rotWithShape="0">
                <a:blip r:embed="rId5"/>
                <a:stretch>
                  <a:fillRect l="-1433" t="-4815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8187" y="5372723"/>
                <a:ext cx="1062220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此外我们还可以验证，每个定态中，电子在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处出现的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几率密度为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，也就是说，电子不会塌缩到原子核上。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5372723"/>
                <a:ext cx="10622203" cy="1077218"/>
              </a:xfrm>
              <a:prstGeom prst="rect">
                <a:avLst/>
              </a:prstGeom>
              <a:blipFill rotWithShape="0">
                <a:blip r:embed="rId6"/>
                <a:stretch>
                  <a:fillRect l="-1493" t="-9040" r="-631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9188</TotalTime>
  <Words>1741</Words>
  <Application>Microsoft Office PowerPoint</Application>
  <PresentationFormat>宽屏</PresentationFormat>
  <Paragraphs>419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等线</vt:lpstr>
      <vt:lpstr>等线 Light</vt:lpstr>
      <vt:lpstr>Mangal</vt:lpstr>
      <vt:lpstr>SimHei</vt:lpstr>
      <vt:lpstr>宋体</vt:lpstr>
      <vt:lpstr>Arial</vt:lpstr>
      <vt:lpstr>Cambria Math</vt:lpstr>
      <vt:lpstr>Times New Roman</vt:lpstr>
      <vt:lpstr>Office 主题​​</vt:lpstr>
      <vt:lpstr>公式</vt:lpstr>
      <vt:lpstr>Equation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Chengzhi Qin</cp:lastModifiedBy>
  <cp:revision>511</cp:revision>
  <cp:lastPrinted>2017-12-25T07:19:44Z</cp:lastPrinted>
  <dcterms:created xsi:type="dcterms:W3CDTF">2017-02-13T13:22:36Z</dcterms:created>
  <dcterms:modified xsi:type="dcterms:W3CDTF">2022-12-05T15:08:50Z</dcterms:modified>
</cp:coreProperties>
</file>